
<file path=[Content_Types].xml><?xml version="1.0" encoding="utf-8"?>
<Types xmlns="http://schemas.openxmlformats.org/package/2006/content-types"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20"/>
  </p:notesMasterIdLst>
  <p:sldIdLst>
    <p:sldId id="256" r:id="rId3"/>
    <p:sldId id="258" r:id="rId4"/>
    <p:sldId id="309" r:id="rId5"/>
    <p:sldId id="310" r:id="rId6"/>
    <p:sldId id="313" r:id="rId7"/>
    <p:sldId id="354" r:id="rId8"/>
    <p:sldId id="312" r:id="rId9"/>
    <p:sldId id="320" r:id="rId10"/>
    <p:sldId id="316" r:id="rId11"/>
    <p:sldId id="356" r:id="rId12"/>
    <p:sldId id="350" r:id="rId13"/>
    <p:sldId id="314" r:id="rId14"/>
    <p:sldId id="311" r:id="rId15"/>
    <p:sldId id="355" r:id="rId16"/>
    <p:sldId id="318" r:id="rId17"/>
    <p:sldId id="319" r:id="rId18"/>
    <p:sldId id="321" r:id="rId19"/>
  </p:sldIdLst>
  <p:sldSz cx="9144000" cy="6858000" type="screen4x3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zione predefinita" id="{F99B1548-DF32-463A-BD1E-E7D6F28CD6FD}">
          <p14:sldIdLst>
            <p14:sldId id="256"/>
            <p14:sldId id="258"/>
            <p14:sldId id="309"/>
            <p14:sldId id="310"/>
            <p14:sldId id="313"/>
            <p14:sldId id="354"/>
            <p14:sldId id="312"/>
            <p14:sldId id="320"/>
            <p14:sldId id="316"/>
            <p14:sldId id="356"/>
            <p14:sldId id="350"/>
            <p14:sldId id="314"/>
            <p14:sldId id="311"/>
            <p14:sldId id="355"/>
            <p14:sldId id="318"/>
            <p14:sldId id="319"/>
            <p14:sldId id="32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EA0000"/>
    <a:srgbClr val="CC000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063" autoAdjust="0"/>
  </p:normalViewPr>
  <p:slideViewPr>
    <p:cSldViewPr>
      <p:cViewPr varScale="1">
        <p:scale>
          <a:sx n="86" d="100"/>
          <a:sy n="86" d="100"/>
        </p:scale>
        <p:origin x="1392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co Papa" userId="12b1abc7-46c9-4d39-840e-e7ae318c6579" providerId="ADAL" clId="{7B5A62CE-6216-4B2C-9AD9-4DAF825AA820}"/>
    <pc:docChg chg="modSld">
      <pc:chgData name="Marco Papa" userId="12b1abc7-46c9-4d39-840e-e7ae318c6579" providerId="ADAL" clId="{7B5A62CE-6216-4B2C-9AD9-4DAF825AA820}" dt="2025-01-30T08:48:37.265" v="1" actId="20577"/>
      <pc:docMkLst>
        <pc:docMk/>
      </pc:docMkLst>
      <pc:sldChg chg="modSp mod">
        <pc:chgData name="Marco Papa" userId="12b1abc7-46c9-4d39-840e-e7ae318c6579" providerId="ADAL" clId="{7B5A62CE-6216-4B2C-9AD9-4DAF825AA820}" dt="2025-01-30T08:48:37.265" v="1" actId="20577"/>
        <pc:sldMkLst>
          <pc:docMk/>
          <pc:sldMk cId="1868441461" sldId="355"/>
        </pc:sldMkLst>
        <pc:spChg chg="mod">
          <ac:chgData name="Marco Papa" userId="12b1abc7-46c9-4d39-840e-e7ae318c6579" providerId="ADAL" clId="{7B5A62CE-6216-4B2C-9AD9-4DAF825AA820}" dt="2025-01-30T08:48:37.265" v="1" actId="20577"/>
          <ac:spMkLst>
            <pc:docMk/>
            <pc:sldMk cId="1868441461" sldId="355"/>
            <ac:spMk id="4" creationId="{8C7E0317-25A4-CE3D-9931-75E0BDDE1C60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F9E2488-0FCC-46F8-B4F6-3E4BC562CAB9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F313D4DF-DA7A-4BA8-8B7F-8BE0B1405815}">
      <dgm:prSet custT="1"/>
      <dgm:spPr>
        <a:solidFill>
          <a:srgbClr val="002060"/>
        </a:solidFill>
        <a:ln>
          <a:solidFill>
            <a:srgbClr val="C00000"/>
          </a:solidFill>
        </a:ln>
      </dgm:spPr>
      <dgm:t>
        <a:bodyPr/>
        <a:lstStyle/>
        <a:p>
          <a:pPr rtl="0"/>
          <a:r>
            <a:rPr lang="it-IT" sz="1050" b="1" dirty="0">
              <a:latin typeface="Arial Rounded MT Bold" panose="020F0704030504030204" pitchFamily="34" charset="0"/>
            </a:rPr>
            <a:t>R3 -  INSIEME PER LA RECOVERY</a:t>
          </a:r>
          <a:endParaRPr lang="it-IT" sz="1050" dirty="0">
            <a:latin typeface="Arial Rounded MT Bold" panose="020F0704030504030204" pitchFamily="34" charset="0"/>
          </a:endParaRPr>
        </a:p>
      </dgm:t>
    </dgm:pt>
    <dgm:pt modelId="{71F7E825-56CD-4FF9-889E-FC77A9659CF5}" type="parTrans" cxnId="{9E7CA367-0B65-4E2F-AC67-0F300768D2B6}">
      <dgm:prSet/>
      <dgm:spPr/>
      <dgm:t>
        <a:bodyPr/>
        <a:lstStyle/>
        <a:p>
          <a:endParaRPr lang="it-IT"/>
        </a:p>
      </dgm:t>
    </dgm:pt>
    <dgm:pt modelId="{F805A311-D16C-4215-8C47-D3428D758A13}" type="sibTrans" cxnId="{9E7CA367-0B65-4E2F-AC67-0F300768D2B6}">
      <dgm:prSet/>
      <dgm:spPr/>
      <dgm:t>
        <a:bodyPr/>
        <a:lstStyle/>
        <a:p>
          <a:endParaRPr lang="it-IT"/>
        </a:p>
      </dgm:t>
    </dgm:pt>
    <dgm:pt modelId="{C9041B87-FB56-41D9-9131-5192FB31D977}" type="pres">
      <dgm:prSet presAssocID="{8F9E2488-0FCC-46F8-B4F6-3E4BC562CAB9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8B30CE0E-1AB5-4955-93AB-41195E13AACF}" type="pres">
      <dgm:prSet presAssocID="{F313D4DF-DA7A-4BA8-8B7F-8BE0B1405815}" presName="composite" presStyleCnt="0"/>
      <dgm:spPr/>
    </dgm:pt>
    <dgm:pt modelId="{4FB348F9-09F7-427C-8FB8-CD126D8C7854}" type="pres">
      <dgm:prSet presAssocID="{F313D4DF-DA7A-4BA8-8B7F-8BE0B1405815}" presName="imgShp" presStyleLbl="fgImgPlace1" presStyleIdx="0" presStyleCnt="1"/>
      <dgm:spPr>
        <a:solidFill>
          <a:srgbClr val="C00000"/>
        </a:solidFill>
      </dgm:spPr>
    </dgm:pt>
    <dgm:pt modelId="{210DC04A-91A8-431D-B823-9455FD6C5CB3}" type="pres">
      <dgm:prSet presAssocID="{F313D4DF-DA7A-4BA8-8B7F-8BE0B1405815}" presName="txShp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5792F140-C718-41E6-90FF-863CDDC2AF4C}" type="presOf" srcId="{F313D4DF-DA7A-4BA8-8B7F-8BE0B1405815}" destId="{210DC04A-91A8-431D-B823-9455FD6C5CB3}" srcOrd="0" destOrd="0" presId="urn:microsoft.com/office/officeart/2005/8/layout/vList3"/>
    <dgm:cxn modelId="{1C059B61-1E64-4CC7-BDF4-770FBDC96007}" type="presOf" srcId="{8F9E2488-0FCC-46F8-B4F6-3E4BC562CAB9}" destId="{C9041B87-FB56-41D9-9131-5192FB31D977}" srcOrd="0" destOrd="0" presId="urn:microsoft.com/office/officeart/2005/8/layout/vList3"/>
    <dgm:cxn modelId="{9E7CA367-0B65-4E2F-AC67-0F300768D2B6}" srcId="{8F9E2488-0FCC-46F8-B4F6-3E4BC562CAB9}" destId="{F313D4DF-DA7A-4BA8-8B7F-8BE0B1405815}" srcOrd="0" destOrd="0" parTransId="{71F7E825-56CD-4FF9-889E-FC77A9659CF5}" sibTransId="{F805A311-D16C-4215-8C47-D3428D758A13}"/>
    <dgm:cxn modelId="{7D918840-5730-4DD7-841F-76A43F763F21}" type="presParOf" srcId="{C9041B87-FB56-41D9-9131-5192FB31D977}" destId="{8B30CE0E-1AB5-4955-93AB-41195E13AACF}" srcOrd="0" destOrd="0" presId="urn:microsoft.com/office/officeart/2005/8/layout/vList3"/>
    <dgm:cxn modelId="{8A2FD854-A826-4C6A-BC1D-29776E64B3D1}" type="presParOf" srcId="{8B30CE0E-1AB5-4955-93AB-41195E13AACF}" destId="{4FB348F9-09F7-427C-8FB8-CD126D8C7854}" srcOrd="0" destOrd="0" presId="urn:microsoft.com/office/officeart/2005/8/layout/vList3"/>
    <dgm:cxn modelId="{64BC622E-0C3A-4AE4-9838-46B0EF0308D5}" type="presParOf" srcId="{8B30CE0E-1AB5-4955-93AB-41195E13AACF}" destId="{210DC04A-91A8-431D-B823-9455FD6C5CB3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BB96E3A-58C8-488C-893E-A198888A5819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1A0A9557-DFB7-4945-853C-98F402434504}">
      <dgm:prSet custT="1"/>
      <dgm:spPr>
        <a:solidFill>
          <a:srgbClr val="002060"/>
        </a:solidFill>
        <a:ln>
          <a:solidFill>
            <a:srgbClr val="C00000"/>
          </a:solidFill>
        </a:ln>
      </dgm:spPr>
      <dgm:t>
        <a:bodyPr/>
        <a:lstStyle/>
        <a:p>
          <a:pPr rtl="0"/>
          <a:r>
            <a:rPr lang="it-IT" sz="1050" b="1" dirty="0">
              <a:latin typeface="Arial Rounded MT Bold" panose="020F0704030504030204" pitchFamily="34" charset="0"/>
            </a:rPr>
            <a:t>L’ARTE DEL </a:t>
          </a:r>
          <a:r>
            <a:rPr lang="it-IT" sz="1050" b="1" dirty="0">
              <a:solidFill>
                <a:schemeClr val="bg1"/>
              </a:solidFill>
              <a:latin typeface="Arial Rounded MT Bold" panose="020F0704030504030204" pitchFamily="34" charset="0"/>
            </a:rPr>
            <a:t>POSSIBILE</a:t>
          </a:r>
          <a:endParaRPr lang="it-IT" sz="1050" dirty="0">
            <a:solidFill>
              <a:schemeClr val="bg1"/>
            </a:solidFill>
            <a:latin typeface="Arial Rounded MT Bold" panose="020F0704030504030204" pitchFamily="34" charset="0"/>
          </a:endParaRPr>
        </a:p>
      </dgm:t>
    </dgm:pt>
    <dgm:pt modelId="{C75EF313-D7B7-4F02-8E32-7A976B633550}" type="parTrans" cxnId="{B582043C-DFB9-4A9B-984F-5CAA48F0999C}">
      <dgm:prSet/>
      <dgm:spPr/>
      <dgm:t>
        <a:bodyPr/>
        <a:lstStyle/>
        <a:p>
          <a:endParaRPr lang="it-IT"/>
        </a:p>
      </dgm:t>
    </dgm:pt>
    <dgm:pt modelId="{542FC144-5D9A-4DAD-A7F5-73747256AC23}" type="sibTrans" cxnId="{B582043C-DFB9-4A9B-984F-5CAA48F0999C}">
      <dgm:prSet/>
      <dgm:spPr/>
      <dgm:t>
        <a:bodyPr/>
        <a:lstStyle/>
        <a:p>
          <a:endParaRPr lang="it-IT"/>
        </a:p>
      </dgm:t>
    </dgm:pt>
    <dgm:pt modelId="{9DA26AD7-4859-4C79-92E6-E4EDF9A4C892}" type="pres">
      <dgm:prSet presAssocID="{EBB96E3A-58C8-488C-893E-A198888A5819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A1DB166D-06C3-4514-875D-DA04627CC1D8}" type="pres">
      <dgm:prSet presAssocID="{1A0A9557-DFB7-4945-853C-98F402434504}" presName="composite" presStyleCnt="0"/>
      <dgm:spPr/>
    </dgm:pt>
    <dgm:pt modelId="{6909CF7A-BD64-47E2-8206-C030B54F229F}" type="pres">
      <dgm:prSet presAssocID="{1A0A9557-DFB7-4945-853C-98F402434504}" presName="imgShp" presStyleLbl="fgImgPlace1" presStyleIdx="0" presStyleCnt="1"/>
      <dgm:spPr>
        <a:solidFill>
          <a:srgbClr val="C00000"/>
        </a:solidFill>
      </dgm:spPr>
    </dgm:pt>
    <dgm:pt modelId="{BB1C4764-951C-42BB-BF99-97381D1A1D9A}" type="pres">
      <dgm:prSet presAssocID="{1A0A9557-DFB7-4945-853C-98F402434504}" presName="txShp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30DB809D-4DA6-49C3-9DAA-2F6E5536A164}" type="presOf" srcId="{1A0A9557-DFB7-4945-853C-98F402434504}" destId="{BB1C4764-951C-42BB-BF99-97381D1A1D9A}" srcOrd="0" destOrd="0" presId="urn:microsoft.com/office/officeart/2005/8/layout/vList3"/>
    <dgm:cxn modelId="{172C13A7-0255-445C-A72E-1C0567AB36A6}" type="presOf" srcId="{EBB96E3A-58C8-488C-893E-A198888A5819}" destId="{9DA26AD7-4859-4C79-92E6-E4EDF9A4C892}" srcOrd="0" destOrd="0" presId="urn:microsoft.com/office/officeart/2005/8/layout/vList3"/>
    <dgm:cxn modelId="{B582043C-DFB9-4A9B-984F-5CAA48F0999C}" srcId="{EBB96E3A-58C8-488C-893E-A198888A5819}" destId="{1A0A9557-DFB7-4945-853C-98F402434504}" srcOrd="0" destOrd="0" parTransId="{C75EF313-D7B7-4F02-8E32-7A976B633550}" sibTransId="{542FC144-5D9A-4DAD-A7F5-73747256AC23}"/>
    <dgm:cxn modelId="{A310AB7C-EFD5-4BD7-A9DF-3648353085CE}" type="presParOf" srcId="{9DA26AD7-4859-4C79-92E6-E4EDF9A4C892}" destId="{A1DB166D-06C3-4514-875D-DA04627CC1D8}" srcOrd="0" destOrd="0" presId="urn:microsoft.com/office/officeart/2005/8/layout/vList3"/>
    <dgm:cxn modelId="{748BC1F0-6C90-439A-9558-6C7E3D49A3F6}" type="presParOf" srcId="{A1DB166D-06C3-4514-875D-DA04627CC1D8}" destId="{6909CF7A-BD64-47E2-8206-C030B54F229F}" srcOrd="0" destOrd="0" presId="urn:microsoft.com/office/officeart/2005/8/layout/vList3"/>
    <dgm:cxn modelId="{3C6E7B16-92C2-412A-AE71-13B64DD7228D}" type="presParOf" srcId="{A1DB166D-06C3-4514-875D-DA04627CC1D8}" destId="{BB1C4764-951C-42BB-BF99-97381D1A1D9A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8648758-56B6-4477-A813-2D8AFABA36B4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627EE237-FBA1-4F97-BBE7-9507B382AC48}">
      <dgm:prSet custT="1"/>
      <dgm:spPr>
        <a:solidFill>
          <a:srgbClr val="002060"/>
        </a:solidFill>
        <a:ln>
          <a:solidFill>
            <a:srgbClr val="C00000"/>
          </a:solidFill>
        </a:ln>
      </dgm:spPr>
      <dgm:t>
        <a:bodyPr/>
        <a:lstStyle/>
        <a:p>
          <a:pPr rtl="0"/>
          <a:r>
            <a:rPr lang="it-IT" sz="1050" b="1" dirty="0">
              <a:latin typeface="Arial Rounded MT Bold" panose="020F0704030504030204" pitchFamily="34" charset="0"/>
            </a:rPr>
            <a:t>ACCOGLIMI PLUS</a:t>
          </a:r>
          <a:endParaRPr lang="it-IT" sz="1050" dirty="0">
            <a:latin typeface="Arial Rounded MT Bold" panose="020F0704030504030204" pitchFamily="34" charset="0"/>
          </a:endParaRPr>
        </a:p>
      </dgm:t>
    </dgm:pt>
    <dgm:pt modelId="{EEF13B66-B773-4D0C-8256-F0B590B0072B}" type="parTrans" cxnId="{60FDD845-E06E-4BFA-8507-35EDA19753AB}">
      <dgm:prSet/>
      <dgm:spPr/>
      <dgm:t>
        <a:bodyPr/>
        <a:lstStyle/>
        <a:p>
          <a:endParaRPr lang="it-IT"/>
        </a:p>
      </dgm:t>
    </dgm:pt>
    <dgm:pt modelId="{57B8D8C8-45D0-4928-8431-52B2FFBD0579}" type="sibTrans" cxnId="{60FDD845-E06E-4BFA-8507-35EDA19753AB}">
      <dgm:prSet/>
      <dgm:spPr/>
      <dgm:t>
        <a:bodyPr/>
        <a:lstStyle/>
        <a:p>
          <a:endParaRPr lang="it-IT"/>
        </a:p>
      </dgm:t>
    </dgm:pt>
    <dgm:pt modelId="{88CFFA22-4C17-4ED9-99A7-880D1E8D7A8E}" type="pres">
      <dgm:prSet presAssocID="{28648758-56B6-4477-A813-2D8AFABA36B4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C048707A-D475-4826-AE21-D1507DB63934}" type="pres">
      <dgm:prSet presAssocID="{627EE237-FBA1-4F97-BBE7-9507B382AC48}" presName="composite" presStyleCnt="0"/>
      <dgm:spPr/>
    </dgm:pt>
    <dgm:pt modelId="{EB791B70-466B-4549-B0DD-7F939CC14DC2}" type="pres">
      <dgm:prSet presAssocID="{627EE237-FBA1-4F97-BBE7-9507B382AC48}" presName="imgShp" presStyleLbl="fgImgPlace1" presStyleIdx="0" presStyleCnt="1"/>
      <dgm:spPr>
        <a:solidFill>
          <a:srgbClr val="C00000"/>
        </a:solidFill>
      </dgm:spPr>
    </dgm:pt>
    <dgm:pt modelId="{79EE4B00-33AA-47F6-8530-06D343B999FF}" type="pres">
      <dgm:prSet presAssocID="{627EE237-FBA1-4F97-BBE7-9507B382AC48}" presName="txShp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B77FD730-B194-4B58-8F12-2D1C40BAF84B}" type="presOf" srcId="{28648758-56B6-4477-A813-2D8AFABA36B4}" destId="{88CFFA22-4C17-4ED9-99A7-880D1E8D7A8E}" srcOrd="0" destOrd="0" presId="urn:microsoft.com/office/officeart/2005/8/layout/vList3"/>
    <dgm:cxn modelId="{60FDD845-E06E-4BFA-8507-35EDA19753AB}" srcId="{28648758-56B6-4477-A813-2D8AFABA36B4}" destId="{627EE237-FBA1-4F97-BBE7-9507B382AC48}" srcOrd="0" destOrd="0" parTransId="{EEF13B66-B773-4D0C-8256-F0B590B0072B}" sibTransId="{57B8D8C8-45D0-4928-8431-52B2FFBD0579}"/>
    <dgm:cxn modelId="{5679D577-1DDE-4093-BBED-503BEA726D1A}" type="presOf" srcId="{627EE237-FBA1-4F97-BBE7-9507B382AC48}" destId="{79EE4B00-33AA-47F6-8530-06D343B999FF}" srcOrd="0" destOrd="0" presId="urn:microsoft.com/office/officeart/2005/8/layout/vList3"/>
    <dgm:cxn modelId="{7B42C352-6A11-4C34-BC7F-9BFBE2EF3FC3}" type="presParOf" srcId="{88CFFA22-4C17-4ED9-99A7-880D1E8D7A8E}" destId="{C048707A-D475-4826-AE21-D1507DB63934}" srcOrd="0" destOrd="0" presId="urn:microsoft.com/office/officeart/2005/8/layout/vList3"/>
    <dgm:cxn modelId="{462433E1-CF75-4A67-8D64-4F44733EED9B}" type="presParOf" srcId="{C048707A-D475-4826-AE21-D1507DB63934}" destId="{EB791B70-466B-4549-B0DD-7F939CC14DC2}" srcOrd="0" destOrd="0" presId="urn:microsoft.com/office/officeart/2005/8/layout/vList3"/>
    <dgm:cxn modelId="{04736068-D47A-4FC3-BAFD-BB417D0D1006}" type="presParOf" srcId="{C048707A-D475-4826-AE21-D1507DB63934}" destId="{79EE4B00-33AA-47F6-8530-06D343B999FF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F9E2488-0FCC-46F8-B4F6-3E4BC562CAB9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C9041B87-FB56-41D9-9131-5192FB31D977}" type="pres">
      <dgm:prSet presAssocID="{8F9E2488-0FCC-46F8-B4F6-3E4BC562CAB9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it-IT"/>
        </a:p>
      </dgm:t>
    </dgm:pt>
  </dgm:ptLst>
  <dgm:cxnLst>
    <dgm:cxn modelId="{0C23061F-DA00-674F-B063-4623377BF0B8}" type="presOf" srcId="{8F9E2488-0FCC-46F8-B4F6-3E4BC562CAB9}" destId="{C9041B87-FB56-41D9-9131-5192FB31D977}" srcOrd="0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BB96E3A-58C8-488C-893E-A198888A5819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9DA26AD7-4859-4C79-92E6-E4EDF9A4C892}" type="pres">
      <dgm:prSet presAssocID="{EBB96E3A-58C8-488C-893E-A198888A5819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it-IT"/>
        </a:p>
      </dgm:t>
    </dgm:pt>
  </dgm:ptLst>
  <dgm:cxnLst>
    <dgm:cxn modelId="{D220AF31-7E46-2D48-9E09-87ECD8A2FE6A}" type="presOf" srcId="{EBB96E3A-58C8-488C-893E-A198888A5819}" destId="{9DA26AD7-4859-4C79-92E6-E4EDF9A4C892}" srcOrd="0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0DC04A-91A8-431D-B823-9455FD6C5CB3}">
      <dsp:nvSpPr>
        <dsp:cNvPr id="0" name=""/>
        <dsp:cNvSpPr/>
      </dsp:nvSpPr>
      <dsp:spPr>
        <a:xfrm rot="10800000">
          <a:off x="517891" y="0"/>
          <a:ext cx="1536790" cy="523220"/>
        </a:xfrm>
        <a:prstGeom prst="homePlate">
          <a:avLst/>
        </a:prstGeom>
        <a:solidFill>
          <a:srgbClr val="002060"/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0725" tIns="41910" rIns="78232" bIns="41910" numCol="1" spcCol="1270" anchor="ctr" anchorCtr="0">
          <a:noAutofit/>
        </a:bodyPr>
        <a:lstStyle/>
        <a:p>
          <a:pPr lvl="0" algn="ctr" defTabSz="466725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50" b="1" kern="1200" dirty="0">
              <a:latin typeface="Arial Rounded MT Bold" panose="020F0704030504030204" pitchFamily="34" charset="0"/>
            </a:rPr>
            <a:t>R3 -  INSIEME PER LA RECOVERY</a:t>
          </a:r>
          <a:endParaRPr lang="it-IT" sz="1050" kern="1200" dirty="0">
            <a:latin typeface="Arial Rounded MT Bold" panose="020F0704030504030204" pitchFamily="34" charset="0"/>
          </a:endParaRPr>
        </a:p>
      </dsp:txBody>
      <dsp:txXfrm rot="10800000">
        <a:off x="648696" y="0"/>
        <a:ext cx="1405985" cy="523220"/>
      </dsp:txXfrm>
    </dsp:sp>
    <dsp:sp modelId="{4FB348F9-09F7-427C-8FB8-CD126D8C7854}">
      <dsp:nvSpPr>
        <dsp:cNvPr id="0" name=""/>
        <dsp:cNvSpPr/>
      </dsp:nvSpPr>
      <dsp:spPr>
        <a:xfrm>
          <a:off x="256281" y="0"/>
          <a:ext cx="523220" cy="523220"/>
        </a:xfrm>
        <a:prstGeom prst="ellipse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1C4764-951C-42BB-BF99-97381D1A1D9A}">
      <dsp:nvSpPr>
        <dsp:cNvPr id="0" name=""/>
        <dsp:cNvSpPr/>
      </dsp:nvSpPr>
      <dsp:spPr>
        <a:xfrm rot="10800000">
          <a:off x="507911" y="0"/>
          <a:ext cx="1481895" cy="538609"/>
        </a:xfrm>
        <a:prstGeom prst="homePlate">
          <a:avLst/>
        </a:prstGeom>
        <a:solidFill>
          <a:srgbClr val="002060"/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7512" tIns="41910" rIns="78232" bIns="41910" numCol="1" spcCol="1270" anchor="ctr" anchorCtr="0">
          <a:noAutofit/>
        </a:bodyPr>
        <a:lstStyle/>
        <a:p>
          <a:pPr lvl="0" algn="ctr" defTabSz="466725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50" b="1" kern="1200" dirty="0">
              <a:latin typeface="Arial Rounded MT Bold" panose="020F0704030504030204" pitchFamily="34" charset="0"/>
            </a:rPr>
            <a:t>L’ARTE DEL </a:t>
          </a:r>
          <a:r>
            <a:rPr lang="it-IT" sz="1050" b="1" kern="1200" dirty="0">
              <a:solidFill>
                <a:schemeClr val="bg1"/>
              </a:solidFill>
              <a:latin typeface="Arial Rounded MT Bold" panose="020F0704030504030204" pitchFamily="34" charset="0"/>
            </a:rPr>
            <a:t>POSSIBILE</a:t>
          </a:r>
          <a:endParaRPr lang="it-IT" sz="1050" kern="1200" dirty="0">
            <a:solidFill>
              <a:schemeClr val="bg1"/>
            </a:solidFill>
            <a:latin typeface="Arial Rounded MT Bold" panose="020F0704030504030204" pitchFamily="34" charset="0"/>
          </a:endParaRPr>
        </a:p>
      </dsp:txBody>
      <dsp:txXfrm rot="10800000">
        <a:off x="642563" y="0"/>
        <a:ext cx="1347243" cy="538609"/>
      </dsp:txXfrm>
    </dsp:sp>
    <dsp:sp modelId="{6909CF7A-BD64-47E2-8206-C030B54F229F}">
      <dsp:nvSpPr>
        <dsp:cNvPr id="0" name=""/>
        <dsp:cNvSpPr/>
      </dsp:nvSpPr>
      <dsp:spPr>
        <a:xfrm>
          <a:off x="238607" y="0"/>
          <a:ext cx="538609" cy="538609"/>
        </a:xfrm>
        <a:prstGeom prst="ellipse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EE4B00-33AA-47F6-8530-06D343B999FF}">
      <dsp:nvSpPr>
        <dsp:cNvPr id="0" name=""/>
        <dsp:cNvSpPr/>
      </dsp:nvSpPr>
      <dsp:spPr>
        <a:xfrm rot="10800000">
          <a:off x="491241" y="0"/>
          <a:ext cx="1484444" cy="469359"/>
        </a:xfrm>
        <a:prstGeom prst="homePlate">
          <a:avLst/>
        </a:prstGeom>
        <a:solidFill>
          <a:srgbClr val="002060"/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974" tIns="41910" rIns="78232" bIns="41910" numCol="1" spcCol="1270" anchor="ctr" anchorCtr="0">
          <a:noAutofit/>
        </a:bodyPr>
        <a:lstStyle/>
        <a:p>
          <a:pPr lvl="0" algn="ctr" defTabSz="466725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50" b="1" kern="1200" dirty="0">
              <a:latin typeface="Arial Rounded MT Bold" panose="020F0704030504030204" pitchFamily="34" charset="0"/>
            </a:rPr>
            <a:t>ACCOGLIMI PLUS</a:t>
          </a:r>
          <a:endParaRPr lang="it-IT" sz="1050" kern="1200" dirty="0">
            <a:latin typeface="Arial Rounded MT Bold" panose="020F0704030504030204" pitchFamily="34" charset="0"/>
          </a:endParaRPr>
        </a:p>
      </dsp:txBody>
      <dsp:txXfrm rot="10800000">
        <a:off x="608581" y="0"/>
        <a:ext cx="1367104" cy="469359"/>
      </dsp:txXfrm>
    </dsp:sp>
    <dsp:sp modelId="{EB791B70-466B-4549-B0DD-7F939CC14DC2}">
      <dsp:nvSpPr>
        <dsp:cNvPr id="0" name=""/>
        <dsp:cNvSpPr/>
      </dsp:nvSpPr>
      <dsp:spPr>
        <a:xfrm>
          <a:off x="256561" y="0"/>
          <a:ext cx="469359" cy="469359"/>
        </a:xfrm>
        <a:prstGeom prst="ellipse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3799AA-0EA3-4DB0-8E5E-4B2D2FC3259A}" type="datetimeFigureOut">
              <a:rPr lang="it-IT" smtClean="0"/>
              <a:t>31/01/2025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69FD19-699F-47E7-BC64-1D1689922B07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8997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7863" algn="l"/>
                <a:tab pos="4938713" algn="l"/>
                <a:tab pos="5387975" algn="l"/>
                <a:tab pos="5835650" algn="l"/>
                <a:tab pos="6286500" algn="l"/>
                <a:tab pos="6735763" algn="l"/>
                <a:tab pos="7183438" algn="l"/>
                <a:tab pos="7634288" algn="l"/>
                <a:tab pos="8083550" algn="l"/>
                <a:tab pos="8531225" algn="l"/>
                <a:tab pos="8980488" algn="l"/>
              </a:tabLst>
              <a:defRPr>
                <a:solidFill>
                  <a:schemeClr val="bg1"/>
                </a:solidFill>
                <a:latin typeface="Calibri" pitchFamily="34" charset="0"/>
                <a:ea typeface="Arial Unicode MS" pitchFamily="34" charset="-128"/>
                <a:cs typeface="Arial Unicode MS" pitchFamily="34" charset="-128"/>
              </a:defRPr>
            </a:lvl1pPr>
            <a:lvl2pPr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7863" algn="l"/>
                <a:tab pos="4938713" algn="l"/>
                <a:tab pos="5387975" algn="l"/>
                <a:tab pos="5835650" algn="l"/>
                <a:tab pos="6286500" algn="l"/>
                <a:tab pos="6735763" algn="l"/>
                <a:tab pos="7183438" algn="l"/>
                <a:tab pos="7634288" algn="l"/>
                <a:tab pos="8083550" algn="l"/>
                <a:tab pos="8531225" algn="l"/>
                <a:tab pos="8980488" algn="l"/>
              </a:tabLst>
              <a:defRPr>
                <a:solidFill>
                  <a:schemeClr val="bg1"/>
                </a:solidFill>
                <a:latin typeface="Calibri" pitchFamily="34" charset="0"/>
                <a:ea typeface="Arial Unicode MS" pitchFamily="34" charset="-128"/>
                <a:cs typeface="Arial Unicode MS" pitchFamily="34" charset="-128"/>
              </a:defRPr>
            </a:lvl2pPr>
            <a:lvl3pPr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7863" algn="l"/>
                <a:tab pos="4938713" algn="l"/>
                <a:tab pos="5387975" algn="l"/>
                <a:tab pos="5835650" algn="l"/>
                <a:tab pos="6286500" algn="l"/>
                <a:tab pos="6735763" algn="l"/>
                <a:tab pos="7183438" algn="l"/>
                <a:tab pos="7634288" algn="l"/>
                <a:tab pos="8083550" algn="l"/>
                <a:tab pos="8531225" algn="l"/>
                <a:tab pos="8980488" algn="l"/>
              </a:tabLst>
              <a:defRPr>
                <a:solidFill>
                  <a:schemeClr val="bg1"/>
                </a:solidFill>
                <a:latin typeface="Calibri" pitchFamily="34" charset="0"/>
                <a:ea typeface="Arial Unicode MS" pitchFamily="34" charset="-128"/>
                <a:cs typeface="Arial Unicode MS" pitchFamily="34" charset="-128"/>
              </a:defRPr>
            </a:lvl3pPr>
            <a:lvl4pPr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7863" algn="l"/>
                <a:tab pos="4938713" algn="l"/>
                <a:tab pos="5387975" algn="l"/>
                <a:tab pos="5835650" algn="l"/>
                <a:tab pos="6286500" algn="l"/>
                <a:tab pos="6735763" algn="l"/>
                <a:tab pos="7183438" algn="l"/>
                <a:tab pos="7634288" algn="l"/>
                <a:tab pos="8083550" algn="l"/>
                <a:tab pos="8531225" algn="l"/>
                <a:tab pos="8980488" algn="l"/>
              </a:tabLst>
              <a:defRPr>
                <a:solidFill>
                  <a:schemeClr val="bg1"/>
                </a:solidFill>
                <a:latin typeface="Calibri" pitchFamily="34" charset="0"/>
                <a:ea typeface="Arial Unicode MS" pitchFamily="34" charset="-128"/>
                <a:cs typeface="Arial Unicode MS" pitchFamily="34" charset="-128"/>
              </a:defRPr>
            </a:lvl4pPr>
            <a:lvl5pPr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7863" algn="l"/>
                <a:tab pos="4938713" algn="l"/>
                <a:tab pos="5387975" algn="l"/>
                <a:tab pos="5835650" algn="l"/>
                <a:tab pos="6286500" algn="l"/>
                <a:tab pos="6735763" algn="l"/>
                <a:tab pos="7183438" algn="l"/>
                <a:tab pos="7634288" algn="l"/>
                <a:tab pos="8083550" algn="l"/>
                <a:tab pos="8531225" algn="l"/>
                <a:tab pos="8980488" algn="l"/>
              </a:tabLst>
              <a:defRPr>
                <a:solidFill>
                  <a:schemeClr val="bg1"/>
                </a:solidFill>
                <a:latin typeface="Calibri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7863" algn="l"/>
                <a:tab pos="4938713" algn="l"/>
                <a:tab pos="5387975" algn="l"/>
                <a:tab pos="5835650" algn="l"/>
                <a:tab pos="6286500" algn="l"/>
                <a:tab pos="6735763" algn="l"/>
                <a:tab pos="7183438" algn="l"/>
                <a:tab pos="7634288" algn="l"/>
                <a:tab pos="8083550" algn="l"/>
                <a:tab pos="8531225" algn="l"/>
                <a:tab pos="8980488" algn="l"/>
              </a:tabLst>
              <a:defRPr>
                <a:solidFill>
                  <a:schemeClr val="bg1"/>
                </a:solidFill>
                <a:latin typeface="Calibri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7863" algn="l"/>
                <a:tab pos="4938713" algn="l"/>
                <a:tab pos="5387975" algn="l"/>
                <a:tab pos="5835650" algn="l"/>
                <a:tab pos="6286500" algn="l"/>
                <a:tab pos="6735763" algn="l"/>
                <a:tab pos="7183438" algn="l"/>
                <a:tab pos="7634288" algn="l"/>
                <a:tab pos="8083550" algn="l"/>
                <a:tab pos="8531225" algn="l"/>
                <a:tab pos="8980488" algn="l"/>
              </a:tabLst>
              <a:defRPr>
                <a:solidFill>
                  <a:schemeClr val="bg1"/>
                </a:solidFill>
                <a:latin typeface="Calibri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7863" algn="l"/>
                <a:tab pos="4938713" algn="l"/>
                <a:tab pos="5387975" algn="l"/>
                <a:tab pos="5835650" algn="l"/>
                <a:tab pos="6286500" algn="l"/>
                <a:tab pos="6735763" algn="l"/>
                <a:tab pos="7183438" algn="l"/>
                <a:tab pos="7634288" algn="l"/>
                <a:tab pos="8083550" algn="l"/>
                <a:tab pos="8531225" algn="l"/>
                <a:tab pos="8980488" algn="l"/>
              </a:tabLst>
              <a:defRPr>
                <a:solidFill>
                  <a:schemeClr val="bg1"/>
                </a:solidFill>
                <a:latin typeface="Calibri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7863" algn="l"/>
                <a:tab pos="4938713" algn="l"/>
                <a:tab pos="5387975" algn="l"/>
                <a:tab pos="5835650" algn="l"/>
                <a:tab pos="6286500" algn="l"/>
                <a:tab pos="6735763" algn="l"/>
                <a:tab pos="7183438" algn="l"/>
                <a:tab pos="7634288" algn="l"/>
                <a:tab pos="8083550" algn="l"/>
                <a:tab pos="8531225" algn="l"/>
                <a:tab pos="8980488" algn="l"/>
              </a:tabLst>
              <a:defRPr>
                <a:solidFill>
                  <a:schemeClr val="bg1"/>
                </a:solidFill>
                <a:latin typeface="Calibri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fld id="{5C79ABBA-67E9-410B-BAC3-D1679916027A}" type="slidenum">
              <a:rPr lang="it-IT" altLang="it-IT">
                <a:solidFill>
                  <a:srgbClr val="000000"/>
                </a:solidFill>
                <a:latin typeface="Times New Roman" pitchFamily="18" charset="0"/>
              </a:rPr>
              <a:pPr/>
              <a:t>1</a:t>
            </a:fld>
            <a:endParaRPr lang="it-IT" altLang="it-IT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4579" name="Text Box 1"/>
          <p:cNvSpPr txBox="1">
            <a:spLocks noChangeArrowheads="1"/>
          </p:cNvSpPr>
          <p:nvPr/>
        </p:nvSpPr>
        <p:spPr bwMode="auto">
          <a:xfrm>
            <a:off x="3849688" y="9431339"/>
            <a:ext cx="2941637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7863" algn="l"/>
                <a:tab pos="4938713" algn="l"/>
                <a:tab pos="5387975" algn="l"/>
                <a:tab pos="5835650" algn="l"/>
                <a:tab pos="6286500" algn="l"/>
                <a:tab pos="6735763" algn="l"/>
                <a:tab pos="7183438" algn="l"/>
                <a:tab pos="7634288" algn="l"/>
                <a:tab pos="8083550" algn="l"/>
                <a:tab pos="8531225" algn="l"/>
                <a:tab pos="8980488" algn="l"/>
              </a:tabLst>
              <a:defRPr>
                <a:solidFill>
                  <a:schemeClr val="bg1"/>
                </a:solidFill>
                <a:latin typeface="Calibri" pitchFamily="34" charset="0"/>
                <a:ea typeface="Arial Unicode MS" pitchFamily="34" charset="-128"/>
                <a:cs typeface="Arial Unicode MS" pitchFamily="34" charset="-128"/>
              </a:defRPr>
            </a:lvl1pPr>
            <a:lvl2pPr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7863" algn="l"/>
                <a:tab pos="4938713" algn="l"/>
                <a:tab pos="5387975" algn="l"/>
                <a:tab pos="5835650" algn="l"/>
                <a:tab pos="6286500" algn="l"/>
                <a:tab pos="6735763" algn="l"/>
                <a:tab pos="7183438" algn="l"/>
                <a:tab pos="7634288" algn="l"/>
                <a:tab pos="8083550" algn="l"/>
                <a:tab pos="8531225" algn="l"/>
                <a:tab pos="8980488" algn="l"/>
              </a:tabLst>
              <a:defRPr>
                <a:solidFill>
                  <a:schemeClr val="bg1"/>
                </a:solidFill>
                <a:latin typeface="Calibri" pitchFamily="34" charset="0"/>
                <a:ea typeface="Arial Unicode MS" pitchFamily="34" charset="-128"/>
                <a:cs typeface="Arial Unicode MS" pitchFamily="34" charset="-128"/>
              </a:defRPr>
            </a:lvl2pPr>
            <a:lvl3pPr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7863" algn="l"/>
                <a:tab pos="4938713" algn="l"/>
                <a:tab pos="5387975" algn="l"/>
                <a:tab pos="5835650" algn="l"/>
                <a:tab pos="6286500" algn="l"/>
                <a:tab pos="6735763" algn="l"/>
                <a:tab pos="7183438" algn="l"/>
                <a:tab pos="7634288" algn="l"/>
                <a:tab pos="8083550" algn="l"/>
                <a:tab pos="8531225" algn="l"/>
                <a:tab pos="8980488" algn="l"/>
              </a:tabLst>
              <a:defRPr>
                <a:solidFill>
                  <a:schemeClr val="bg1"/>
                </a:solidFill>
                <a:latin typeface="Calibri" pitchFamily="34" charset="0"/>
                <a:ea typeface="Arial Unicode MS" pitchFamily="34" charset="-128"/>
                <a:cs typeface="Arial Unicode MS" pitchFamily="34" charset="-128"/>
              </a:defRPr>
            </a:lvl3pPr>
            <a:lvl4pPr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7863" algn="l"/>
                <a:tab pos="4938713" algn="l"/>
                <a:tab pos="5387975" algn="l"/>
                <a:tab pos="5835650" algn="l"/>
                <a:tab pos="6286500" algn="l"/>
                <a:tab pos="6735763" algn="l"/>
                <a:tab pos="7183438" algn="l"/>
                <a:tab pos="7634288" algn="l"/>
                <a:tab pos="8083550" algn="l"/>
                <a:tab pos="8531225" algn="l"/>
                <a:tab pos="8980488" algn="l"/>
              </a:tabLst>
              <a:defRPr>
                <a:solidFill>
                  <a:schemeClr val="bg1"/>
                </a:solidFill>
                <a:latin typeface="Calibri" pitchFamily="34" charset="0"/>
                <a:ea typeface="Arial Unicode MS" pitchFamily="34" charset="-128"/>
                <a:cs typeface="Arial Unicode MS" pitchFamily="34" charset="-128"/>
              </a:defRPr>
            </a:lvl4pPr>
            <a:lvl5pPr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7863" algn="l"/>
                <a:tab pos="4938713" algn="l"/>
                <a:tab pos="5387975" algn="l"/>
                <a:tab pos="5835650" algn="l"/>
                <a:tab pos="6286500" algn="l"/>
                <a:tab pos="6735763" algn="l"/>
                <a:tab pos="7183438" algn="l"/>
                <a:tab pos="7634288" algn="l"/>
                <a:tab pos="8083550" algn="l"/>
                <a:tab pos="8531225" algn="l"/>
                <a:tab pos="8980488" algn="l"/>
              </a:tabLst>
              <a:defRPr>
                <a:solidFill>
                  <a:schemeClr val="bg1"/>
                </a:solidFill>
                <a:latin typeface="Calibri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7863" algn="l"/>
                <a:tab pos="4938713" algn="l"/>
                <a:tab pos="5387975" algn="l"/>
                <a:tab pos="5835650" algn="l"/>
                <a:tab pos="6286500" algn="l"/>
                <a:tab pos="6735763" algn="l"/>
                <a:tab pos="7183438" algn="l"/>
                <a:tab pos="7634288" algn="l"/>
                <a:tab pos="8083550" algn="l"/>
                <a:tab pos="8531225" algn="l"/>
                <a:tab pos="8980488" algn="l"/>
              </a:tabLst>
              <a:defRPr>
                <a:solidFill>
                  <a:schemeClr val="bg1"/>
                </a:solidFill>
                <a:latin typeface="Calibri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7863" algn="l"/>
                <a:tab pos="4938713" algn="l"/>
                <a:tab pos="5387975" algn="l"/>
                <a:tab pos="5835650" algn="l"/>
                <a:tab pos="6286500" algn="l"/>
                <a:tab pos="6735763" algn="l"/>
                <a:tab pos="7183438" algn="l"/>
                <a:tab pos="7634288" algn="l"/>
                <a:tab pos="8083550" algn="l"/>
                <a:tab pos="8531225" algn="l"/>
                <a:tab pos="8980488" algn="l"/>
              </a:tabLst>
              <a:defRPr>
                <a:solidFill>
                  <a:schemeClr val="bg1"/>
                </a:solidFill>
                <a:latin typeface="Calibri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7863" algn="l"/>
                <a:tab pos="4938713" algn="l"/>
                <a:tab pos="5387975" algn="l"/>
                <a:tab pos="5835650" algn="l"/>
                <a:tab pos="6286500" algn="l"/>
                <a:tab pos="6735763" algn="l"/>
                <a:tab pos="7183438" algn="l"/>
                <a:tab pos="7634288" algn="l"/>
                <a:tab pos="8083550" algn="l"/>
                <a:tab pos="8531225" algn="l"/>
                <a:tab pos="8980488" algn="l"/>
              </a:tabLst>
              <a:defRPr>
                <a:solidFill>
                  <a:schemeClr val="bg1"/>
                </a:solidFill>
                <a:latin typeface="Calibri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7863" algn="l"/>
                <a:tab pos="4938713" algn="l"/>
                <a:tab pos="5387975" algn="l"/>
                <a:tab pos="5835650" algn="l"/>
                <a:tab pos="6286500" algn="l"/>
                <a:tab pos="6735763" algn="l"/>
                <a:tab pos="7183438" algn="l"/>
                <a:tab pos="7634288" algn="l"/>
                <a:tab pos="8083550" algn="l"/>
                <a:tab pos="8531225" algn="l"/>
                <a:tab pos="8980488" algn="l"/>
              </a:tabLst>
              <a:defRPr>
                <a:solidFill>
                  <a:schemeClr val="bg1"/>
                </a:solidFill>
                <a:latin typeface="Calibri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algn="r" eaLnBrk="1" hangingPunct="1">
              <a:lnSpc>
                <a:spcPct val="93000"/>
              </a:lnSpc>
              <a:buSzPct val="100000"/>
              <a:buFont typeface="Times New Roman" pitchFamily="18" charset="0"/>
              <a:buNone/>
            </a:pPr>
            <a:fld id="{DFD78E33-6909-4635-B8BE-537DE78419BE}" type="slidenum">
              <a:rPr lang="it-IT" altLang="it-IT" sz="1400">
                <a:solidFill>
                  <a:srgbClr val="000000"/>
                </a:solidFill>
                <a:latin typeface="Times New Roman" pitchFamily="18" charset="0"/>
              </a:rPr>
              <a:pPr algn="r" eaLnBrk="1" hangingPunct="1">
                <a:lnSpc>
                  <a:spcPct val="93000"/>
                </a:lnSpc>
                <a:buSzPct val="100000"/>
                <a:buFont typeface="Times New Roman" pitchFamily="18" charset="0"/>
                <a:buNone/>
              </a:pPr>
              <a:t>1</a:t>
            </a:fld>
            <a:endParaRPr lang="it-IT" altLang="it-IT" sz="14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458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4538"/>
            <a:ext cx="4960937" cy="37226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8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1" y="4714876"/>
            <a:ext cx="5429250" cy="44577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it-IT" altLang="it-IT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58432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FE77E-C397-42CB-A1AE-D8E3948156D0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447222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FE77E-C397-42CB-A1AE-D8E3948156D0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19690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FE77E-C397-42CB-A1AE-D8E3948156D0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767416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10481139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31065245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22002966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1187450" y="1052513"/>
            <a:ext cx="3811588" cy="50720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5151438" y="1052513"/>
            <a:ext cx="3811587" cy="50720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18728151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13288976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</p:spTree>
    <p:extLst>
      <p:ext uri="{BB962C8B-B14F-4D97-AF65-F5344CB8AC3E}">
        <p14:creationId xmlns:p14="http://schemas.microsoft.com/office/powerpoint/2010/main" val="283467023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168374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2840668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FE77E-C397-42CB-A1AE-D8E3948156D0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9403054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39758339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116168837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7019925" y="115888"/>
            <a:ext cx="1943100" cy="6008687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1187450" y="115888"/>
            <a:ext cx="5680075" cy="6008687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951956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FE77E-C397-42CB-A1AE-D8E3948156D0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04380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FE77E-C397-42CB-A1AE-D8E3948156D0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58181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FE77E-C397-42CB-A1AE-D8E3948156D0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04756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FE77E-C397-42CB-A1AE-D8E3948156D0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36784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FE77E-C397-42CB-A1AE-D8E3948156D0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71909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FE77E-C397-42CB-A1AE-D8E3948156D0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95137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FE77E-C397-42CB-A1AE-D8E3948156D0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38541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BFE77E-C397-42CB-A1AE-D8E3948156D0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51945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ChangeArrowheads="1"/>
          </p:cNvSpPr>
          <p:nvPr/>
        </p:nvSpPr>
        <p:spPr bwMode="auto">
          <a:xfrm>
            <a:off x="0" y="0"/>
            <a:ext cx="1042988" cy="90805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it-IT" altLang="it-IT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051" name="Line 2"/>
          <p:cNvSpPr>
            <a:spLocks noChangeShapeType="1"/>
          </p:cNvSpPr>
          <p:nvPr/>
        </p:nvSpPr>
        <p:spPr bwMode="auto">
          <a:xfrm>
            <a:off x="0" y="908050"/>
            <a:ext cx="9144000" cy="1588"/>
          </a:xfrm>
          <a:prstGeom prst="line">
            <a:avLst/>
          </a:prstGeom>
          <a:noFill/>
          <a:ln w="1908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it-IT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052" name="Line 3"/>
          <p:cNvSpPr>
            <a:spLocks noChangeShapeType="1"/>
          </p:cNvSpPr>
          <p:nvPr/>
        </p:nvSpPr>
        <p:spPr bwMode="auto">
          <a:xfrm flipV="1">
            <a:off x="1042988" y="-1588"/>
            <a:ext cx="1587" cy="6861176"/>
          </a:xfrm>
          <a:prstGeom prst="line">
            <a:avLst/>
          </a:prstGeom>
          <a:noFill/>
          <a:ln w="1908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it-IT" dirty="0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2053" name="Picture 4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789" r="53625"/>
          <a:stretch>
            <a:fillRect/>
          </a:stretch>
        </p:blipFill>
        <p:spPr bwMode="auto">
          <a:xfrm>
            <a:off x="0" y="981075"/>
            <a:ext cx="985838" cy="922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 t="30789" r="53625"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054" name="Rectangle 5"/>
          <p:cNvSpPr>
            <a:spLocks noChangeArrowheads="1"/>
          </p:cNvSpPr>
          <p:nvPr/>
        </p:nvSpPr>
        <p:spPr bwMode="auto">
          <a:xfrm>
            <a:off x="1676400" y="6400800"/>
            <a:ext cx="1425575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it-IT" altLang="it-IT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055" name="Rectangle 6"/>
          <p:cNvSpPr>
            <a:spLocks noChangeArrowheads="1"/>
          </p:cNvSpPr>
          <p:nvPr/>
        </p:nvSpPr>
        <p:spPr bwMode="auto">
          <a:xfrm>
            <a:off x="228600" y="6415088"/>
            <a:ext cx="762000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it-IT" altLang="it-IT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" name="Rectangle 7"/>
          <p:cNvSpPr>
            <a:spLocks noChangeArrowheads="1"/>
          </p:cNvSpPr>
          <p:nvPr/>
        </p:nvSpPr>
        <p:spPr bwMode="auto">
          <a:xfrm>
            <a:off x="0" y="476250"/>
            <a:ext cx="1042988" cy="395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 cap="flat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>
            <a:spAutoFit/>
          </a:bodyPr>
          <a:lstStyle>
            <a:lvl1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algn="ctr" defTabSz="449263" fontAlgn="base" hangingPunct="0">
              <a:spcBef>
                <a:spcPts val="9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it-IT" altLang="it-IT" sz="2000" dirty="0">
                <a:solidFill>
                  <a:srgbClr val="FFFFFF"/>
                </a:solidFill>
                <a:latin typeface="Milano" charset="0"/>
              </a:rPr>
              <a:t>Milano</a:t>
            </a:r>
          </a:p>
        </p:txBody>
      </p:sp>
      <p:sp>
        <p:nvSpPr>
          <p:cNvPr id="2057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1187450" y="115888"/>
            <a:ext cx="7775575" cy="71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it-IT"/>
              <a:t>Fate clic per modificare il formato del testo del titoloFare clic per modificare lo stile del titolo</a:t>
            </a:r>
          </a:p>
        </p:txBody>
      </p:sp>
      <p:sp>
        <p:nvSpPr>
          <p:cNvPr id="2058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7450" y="1052513"/>
            <a:ext cx="7775575" cy="5072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it-IT"/>
              <a:t>Fate clic per modificare il formato del testo della struttura</a:t>
            </a:r>
          </a:p>
          <a:p>
            <a:pPr lvl="1"/>
            <a:r>
              <a:rPr lang="en-GB" altLang="it-IT"/>
              <a:t>Secondo livello struttura</a:t>
            </a:r>
          </a:p>
          <a:p>
            <a:pPr lvl="2"/>
            <a:r>
              <a:rPr lang="en-GB" altLang="it-IT"/>
              <a:t>Terzo livello struttura</a:t>
            </a:r>
          </a:p>
          <a:p>
            <a:pPr lvl="3"/>
            <a:r>
              <a:rPr lang="en-GB" altLang="it-IT"/>
              <a:t>Quarto livello struttura</a:t>
            </a:r>
          </a:p>
          <a:p>
            <a:pPr lvl="4"/>
            <a:r>
              <a:rPr lang="en-GB" altLang="it-IT"/>
              <a:t>Quinto livello struttura</a:t>
            </a:r>
          </a:p>
          <a:p>
            <a:pPr lvl="4"/>
            <a:r>
              <a:rPr lang="en-GB" altLang="it-IT"/>
              <a:t>Sesto livello struttura</a:t>
            </a:r>
          </a:p>
          <a:p>
            <a:pPr lvl="4"/>
            <a:r>
              <a:rPr lang="en-GB" altLang="it-IT"/>
              <a:t>Settimo livello struttura</a:t>
            </a:r>
          </a:p>
          <a:p>
            <a:pPr lvl="4"/>
            <a:r>
              <a:rPr lang="en-GB" altLang="it-IT"/>
              <a:t>Ottavo livello struttura</a:t>
            </a:r>
          </a:p>
          <a:p>
            <a:pPr lvl="0"/>
            <a:r>
              <a:rPr lang="en-GB" altLang="it-IT"/>
              <a:t>Nono livello strutturaFare clic per modificare stili del testo dello schema</a:t>
            </a:r>
          </a:p>
          <a:p>
            <a:pPr lvl="1"/>
            <a:r>
              <a:rPr lang="en-GB" altLang="it-IT"/>
              <a:t>Secondo livello</a:t>
            </a:r>
          </a:p>
          <a:p>
            <a:pPr lvl="2"/>
            <a:r>
              <a:rPr lang="en-GB" altLang="it-IT"/>
              <a:t>Terzo livello</a:t>
            </a:r>
          </a:p>
          <a:p>
            <a:pPr lvl="3"/>
            <a:r>
              <a:rPr lang="en-GB" altLang="it-IT"/>
              <a:t>Quarto livello</a:t>
            </a:r>
          </a:p>
          <a:p>
            <a:pPr lvl="4"/>
            <a:r>
              <a:rPr lang="en-GB" alt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2394786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Times New Roman" pitchFamily="16" charset="0"/>
          <a:ea typeface="Microsoft YaHei" charset="-122"/>
        </a:defRPr>
      </a:lvl2pPr>
      <a:lvl3pPr algn="l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Times New Roman" pitchFamily="16" charset="0"/>
          <a:ea typeface="Microsoft YaHei" charset="-122"/>
        </a:defRPr>
      </a:lvl3pPr>
      <a:lvl4pPr algn="l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Times New Roman" pitchFamily="16" charset="0"/>
          <a:ea typeface="Microsoft YaHei" charset="-122"/>
        </a:defRPr>
      </a:lvl4pPr>
      <a:lvl5pPr algn="l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Times New Roman" pitchFamily="16" charset="0"/>
          <a:ea typeface="Microsoft YaHei" charset="-122"/>
        </a:defRPr>
      </a:lvl5pPr>
      <a:lvl6pPr marL="2514600" indent="-228600" algn="l" defTabSz="449263" rtl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Times New Roman" pitchFamily="16" charset="0"/>
          <a:ea typeface="Microsoft YaHei" charset="-122"/>
        </a:defRPr>
      </a:lvl6pPr>
      <a:lvl7pPr marL="2971800" indent="-228600" algn="l" defTabSz="449263" rtl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Times New Roman" pitchFamily="16" charset="0"/>
          <a:ea typeface="Microsoft YaHei" charset="-122"/>
        </a:defRPr>
      </a:lvl7pPr>
      <a:lvl8pPr marL="3429000" indent="-228600" algn="l" defTabSz="449263" rtl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Times New Roman" pitchFamily="16" charset="0"/>
          <a:ea typeface="Microsoft YaHei" charset="-122"/>
        </a:defRPr>
      </a:lvl8pPr>
      <a:lvl9pPr marL="3886200" indent="-228600" algn="l" defTabSz="449263" rtl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Times New Roman" pitchFamily="16" charset="0"/>
          <a:ea typeface="Microsoft YaHei" charset="-122"/>
        </a:defRPr>
      </a:lvl9pPr>
    </p:titleStyle>
    <p:bodyStyle>
      <a:lvl1pPr marL="342900" indent="-342900" algn="l" defTabSz="449263" rtl="0" eaLnBrk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3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3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17" Type="http://schemas.openxmlformats.org/officeDocument/2006/relationships/image" Target="../media/image3.png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uppo 1"/>
          <p:cNvGrpSpPr>
            <a:grpSpLocks/>
          </p:cNvGrpSpPr>
          <p:nvPr/>
        </p:nvGrpSpPr>
        <p:grpSpPr bwMode="auto">
          <a:xfrm>
            <a:off x="-28375" y="0"/>
            <a:ext cx="9172375" cy="6866401"/>
            <a:chOff x="-10912" y="0"/>
            <a:chExt cx="9749759" cy="6487795"/>
          </a:xfrm>
        </p:grpSpPr>
        <p:sp>
          <p:nvSpPr>
            <p:cNvPr id="2052" name="Rettangolo 1"/>
            <p:cNvSpPr>
              <a:spLocks noChangeArrowheads="1"/>
            </p:cNvSpPr>
            <p:nvPr/>
          </p:nvSpPr>
          <p:spPr bwMode="auto">
            <a:xfrm>
              <a:off x="-10912" y="3277869"/>
              <a:ext cx="9749759" cy="3209926"/>
            </a:xfrm>
            <a:prstGeom prst="rect">
              <a:avLst/>
            </a:prstGeom>
            <a:solidFill>
              <a:srgbClr val="EA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buClr>
                  <a:srgbClr val="000000"/>
                </a:buClr>
                <a:buSzPct val="100000"/>
                <a:buFont typeface="Times New Roman" pitchFamily="18" charset="0"/>
                <a:buNone/>
              </a:pPr>
              <a:endParaRPr lang="it-IT" altLang="it-IT" dirty="0"/>
            </a:p>
          </p:txBody>
        </p:sp>
        <p:sp>
          <p:nvSpPr>
            <p:cNvPr id="2" name="Rettangolo 1"/>
            <p:cNvSpPr>
              <a:spLocks noChangeArrowheads="1"/>
            </p:cNvSpPr>
            <p:nvPr/>
          </p:nvSpPr>
          <p:spPr bwMode="auto">
            <a:xfrm>
              <a:off x="200" y="0"/>
              <a:ext cx="9719598" cy="327009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/>
            <a:lstStyle/>
            <a:p>
              <a:pPr eaLnBrk="1" hangingPunct="1">
                <a:buClr>
                  <a:srgbClr val="000000"/>
                </a:buClr>
                <a:buSzPct val="100000"/>
                <a:buFont typeface="Times New Roman" pitchFamily="16" charset="0"/>
                <a:buNone/>
                <a:defRPr/>
              </a:pPr>
              <a:endParaRPr lang="it-IT" altLang="it-IT" dirty="0">
                <a:latin typeface="Calibri" pitchFamily="32" charset="0"/>
                <a:ea typeface="+mn-ea"/>
                <a:cs typeface="Arial Unicode MS" charset="0"/>
              </a:endParaRPr>
            </a:p>
          </p:txBody>
        </p:sp>
        <p:grpSp>
          <p:nvGrpSpPr>
            <p:cNvPr id="2054" name="Gruppo 4"/>
            <p:cNvGrpSpPr>
              <a:grpSpLocks/>
            </p:cNvGrpSpPr>
            <p:nvPr/>
          </p:nvGrpSpPr>
          <p:grpSpPr bwMode="auto">
            <a:xfrm>
              <a:off x="4068043" y="750888"/>
              <a:ext cx="1447800" cy="2519362"/>
              <a:chOff x="3323687" y="791815"/>
              <a:chExt cx="1447544" cy="2520280"/>
            </a:xfrm>
          </p:grpSpPr>
          <p:pic>
            <p:nvPicPr>
              <p:cNvPr id="2055" name="Immagine 2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52428"/>
              <a:stretch>
                <a:fillRect/>
              </a:stretch>
            </p:blipFill>
            <p:spPr bwMode="auto">
              <a:xfrm>
                <a:off x="3383731" y="791815"/>
                <a:ext cx="1387500" cy="14286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56" name="Immagine 7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0621"/>
              <a:stretch>
                <a:fillRect/>
              </a:stretch>
            </p:blipFill>
            <p:spPr bwMode="auto">
              <a:xfrm>
                <a:off x="3323687" y="1883489"/>
                <a:ext cx="1440160" cy="14286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2051" name="Text Box 2"/>
          <p:cNvSpPr txBox="1">
            <a:spLocks noChangeArrowheads="1"/>
          </p:cNvSpPr>
          <p:nvPr/>
        </p:nvSpPr>
        <p:spPr bwMode="auto">
          <a:xfrm>
            <a:off x="643650" y="3953180"/>
            <a:ext cx="7789499" cy="2433616"/>
          </a:xfrm>
          <a:prstGeom prst="rect">
            <a:avLst/>
          </a:prstGeom>
          <a:solidFill>
            <a:srgbClr val="EA0000"/>
          </a:solidFill>
          <a:ln>
            <a:noFill/>
          </a:ln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itchFamily="34" charset="0"/>
                <a:ea typeface="Arial Unicode MS" pitchFamily="34" charset="-128"/>
                <a:cs typeface="Arial Unicode MS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itchFamily="34" charset="0"/>
                <a:ea typeface="Arial Unicode MS" pitchFamily="34" charset="-128"/>
                <a:cs typeface="Arial Unicode MS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itchFamily="34" charset="0"/>
                <a:ea typeface="Arial Unicode MS" pitchFamily="34" charset="-128"/>
                <a:cs typeface="Arial Unicode MS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itchFamily="34" charset="0"/>
                <a:ea typeface="Arial Unicode MS" pitchFamily="34" charset="-128"/>
                <a:cs typeface="Arial Unicode MS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algn="ctr">
              <a:buSzPct val="100000"/>
            </a:pPr>
            <a:r>
              <a:rPr lang="it-IT" sz="2400" b="1" dirty="0">
                <a:latin typeface="Arial Rounded MT Bold" panose="020F0704030504030204" pitchFamily="34" charset="0"/>
              </a:rPr>
              <a:t>SALUTE MENTALE</a:t>
            </a:r>
          </a:p>
          <a:p>
            <a:pPr algn="ctr">
              <a:buSzPct val="100000"/>
            </a:pPr>
            <a:r>
              <a:rPr lang="it-IT" sz="2400" b="1" dirty="0">
                <a:latin typeface="Arial Rounded MT Bold" panose="020F0704030504030204" pitchFamily="34" charset="0"/>
              </a:rPr>
              <a:t>Programmazione del prossimo triennio</a:t>
            </a:r>
          </a:p>
          <a:p>
            <a:pPr algn="ctr">
              <a:buSzPct val="100000"/>
            </a:pPr>
            <a:endParaRPr lang="it-IT" sz="2800" dirty="0"/>
          </a:p>
          <a:p>
            <a:pPr algn="ctr">
              <a:buSzPct val="100000"/>
            </a:pPr>
            <a:endParaRPr lang="it-IT" sz="2800" dirty="0"/>
          </a:p>
          <a:p>
            <a:pPr>
              <a:tabLst>
                <a:tab pos="3060065" algn="ctr"/>
                <a:tab pos="6120130" algn="r"/>
              </a:tabLst>
            </a:pPr>
            <a:r>
              <a:rPr lang="it-IT" sz="1200" b="1" dirty="0">
                <a:latin typeface="Arial Rounded MT Bold" panose="020F0704030504030204" pitchFamily="34" charset="0"/>
                <a:ea typeface="Times" panose="02020603050405020304" pitchFamily="18" charset="0"/>
                <a:cs typeface="Calibri" panose="020F0502020204030204" pitchFamily="34" charset="0"/>
              </a:rPr>
              <a:t>Direzione Welfare e Salute</a:t>
            </a:r>
          </a:p>
          <a:p>
            <a:pPr>
              <a:tabLst>
                <a:tab pos="3060065" algn="ctr"/>
                <a:tab pos="6120130" algn="r"/>
              </a:tabLst>
            </a:pPr>
            <a:r>
              <a:rPr lang="it-IT" sz="1200" b="1" dirty="0">
                <a:latin typeface="Arial Rounded MT Bold" panose="020F0704030504030204" pitchFamily="34" charset="0"/>
                <a:ea typeface="Times" panose="02020603050405020304" pitchFamily="18" charset="0"/>
                <a:cs typeface="Calibri" panose="020F0502020204030204" pitchFamily="34" charset="0"/>
              </a:rPr>
              <a:t>Area Salute e Servizi di Comunità</a:t>
            </a:r>
          </a:p>
          <a:p>
            <a:pPr>
              <a:tabLst>
                <a:tab pos="3060065" algn="ctr"/>
                <a:tab pos="6120130" algn="r"/>
              </a:tabLst>
            </a:pPr>
            <a:r>
              <a:rPr lang="it-IT" sz="1200" b="1" dirty="0">
                <a:latin typeface="Arial Rounded MT Bold" panose="020F0704030504030204" pitchFamily="34" charset="0"/>
                <a:ea typeface="Times" panose="02020603050405020304" pitchFamily="18" charset="0"/>
                <a:cs typeface="Calibri" panose="020F0502020204030204" pitchFamily="34" charset="0"/>
              </a:rPr>
              <a:t>Unità Salute Mentale, Promozione Cultura della Salute</a:t>
            </a:r>
          </a:p>
          <a:p>
            <a:pPr>
              <a:tabLst>
                <a:tab pos="3060065" algn="ctr"/>
                <a:tab pos="6120130" algn="r"/>
                <a:tab pos="449580" algn="l"/>
              </a:tabLst>
            </a:pPr>
            <a:r>
              <a:rPr lang="it-IT" sz="1200" b="1" dirty="0">
                <a:latin typeface="Arial Rounded MT Bold" panose="020F0704030504030204" pitchFamily="34" charset="0"/>
                <a:ea typeface="Times" panose="02020603050405020304" pitchFamily="18" charset="0"/>
                <a:cs typeface="Calibri" panose="020F0502020204030204" pitchFamily="34" charset="0"/>
              </a:rPr>
              <a:t>ed Integrazione Socio-Sanitaria</a:t>
            </a: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FE77E-C397-42CB-A1AE-D8E3948156D0}" type="slidenum">
              <a:rPr lang="it-IT" smtClean="0"/>
              <a:t>1</a:t>
            </a:fld>
            <a:endParaRPr lang="it-IT" dirty="0"/>
          </a:p>
        </p:txBody>
      </p:sp>
      <p:pic>
        <p:nvPicPr>
          <p:cNvPr id="4" name="Picture 2" descr="Anteprima immagine">
            <a:extLst>
              <a:ext uri="{FF2B5EF4-FFF2-40B4-BE49-F238E27FC236}">
                <a16:creationId xmlns:a16="http://schemas.microsoft.com/office/drawing/2014/main" id="{5853DE14-D613-F50B-9448-EB27D6CC6E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1339" y="6381328"/>
            <a:ext cx="3862662" cy="495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1">
            <a:extLst>
              <a:ext uri="{FF2B5EF4-FFF2-40B4-BE49-F238E27FC236}">
                <a16:creationId xmlns:a16="http://schemas.microsoft.com/office/drawing/2014/main" id="{0E2191AC-A66A-B49F-513B-8A6AEB5967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programmazione del prossimo trienno</a:t>
            </a:r>
          </a:p>
        </p:txBody>
      </p:sp>
    </p:spTree>
    <p:extLst>
      <p:ext uri="{BB962C8B-B14F-4D97-AF65-F5344CB8AC3E}">
        <p14:creationId xmlns:p14="http://schemas.microsoft.com/office/powerpoint/2010/main" val="55688279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ma 2"/>
          <p:cNvGraphicFramePr/>
          <p:nvPr/>
        </p:nvGraphicFramePr>
        <p:xfrm>
          <a:off x="1503199" y="1996249"/>
          <a:ext cx="2310963" cy="5232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Titolo 1"/>
          <p:cNvSpPr>
            <a:spLocks noGrp="1"/>
          </p:cNvSpPr>
          <p:nvPr>
            <p:ph type="title"/>
          </p:nvPr>
        </p:nvSpPr>
        <p:spPr>
          <a:xfrm>
            <a:off x="1115616" y="189583"/>
            <a:ext cx="7956376" cy="719137"/>
          </a:xfrm>
        </p:spPr>
        <p:txBody>
          <a:bodyPr anchor="ctr"/>
          <a:lstStyle/>
          <a:p>
            <a:pPr algn="ctr"/>
            <a:r>
              <a:rPr lang="it-IT" sz="2000" dirty="0" err="1">
                <a:solidFill>
                  <a:srgbClr val="C00000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AccogliMI</a:t>
            </a:r>
            <a:r>
              <a:rPr lang="it-IT" sz="2000" dirty="0">
                <a:solidFill>
                  <a:srgbClr val="C00000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Plus: Prevenzione, Inclusione e Lotta allo Stigma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61E1E0FE-0804-68BF-BF9F-1457977BA140}"/>
              </a:ext>
            </a:extLst>
          </p:cNvPr>
          <p:cNvSpPr txBox="1"/>
          <p:nvPr/>
        </p:nvSpPr>
        <p:spPr>
          <a:xfrm>
            <a:off x="1349388" y="1196752"/>
            <a:ext cx="7488832" cy="56235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400" dirty="0">
                <a:solidFill>
                  <a:schemeClr val="accent2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Obiettivo del Progetto:</a:t>
            </a:r>
          </a:p>
          <a:p>
            <a:r>
              <a:rPr lang="it-IT" dirty="0">
                <a:solidFill>
                  <a:schemeClr val="accent2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"</a:t>
            </a:r>
            <a:r>
              <a:rPr lang="it-IT" dirty="0" err="1">
                <a:solidFill>
                  <a:schemeClr val="accent2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AccogliMI</a:t>
            </a:r>
            <a:r>
              <a:rPr lang="it-IT" dirty="0">
                <a:solidFill>
                  <a:schemeClr val="accent2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Plus" mira a facilitare l’</a:t>
            </a:r>
            <a:r>
              <a:rPr lang="it-IT" b="1" dirty="0">
                <a:solidFill>
                  <a:schemeClr val="accent2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accesso ai servizi territoriali</a:t>
            </a:r>
            <a:r>
              <a:rPr lang="it-IT" dirty="0">
                <a:solidFill>
                  <a:schemeClr val="accent2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per adolescenti, giovani e famiglie, promuovendo l'inclusione e il benessere mentale attraverso </a:t>
            </a:r>
            <a:r>
              <a:rPr lang="it-IT" b="1" dirty="0">
                <a:solidFill>
                  <a:schemeClr val="accent2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percorsi di ascolto</a:t>
            </a:r>
            <a:r>
              <a:rPr lang="it-IT" dirty="0">
                <a:solidFill>
                  <a:schemeClr val="accent2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e </a:t>
            </a:r>
            <a:r>
              <a:rPr lang="it-IT" b="1" dirty="0">
                <a:solidFill>
                  <a:schemeClr val="accent2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orientamento personalizzati</a:t>
            </a:r>
            <a:r>
              <a:rPr lang="it-IT" dirty="0">
                <a:solidFill>
                  <a:schemeClr val="accent2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.</a:t>
            </a:r>
            <a:endParaRPr lang="it-IT" b="1" dirty="0">
              <a:solidFill>
                <a:schemeClr val="accent2">
                  <a:lumMod val="50000"/>
                </a:schemeClr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>
              <a:lnSpc>
                <a:spcPct val="150000"/>
              </a:lnSpc>
            </a:pPr>
            <a:r>
              <a:rPr lang="it-IT" sz="1300" dirty="0">
                <a:solidFill>
                  <a:schemeClr val="accent2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Azioni principali:</a:t>
            </a:r>
          </a:p>
          <a:p>
            <a:pPr>
              <a:lnSpc>
                <a:spcPct val="150000"/>
              </a:lnSpc>
            </a:pPr>
            <a:r>
              <a:rPr lang="it-IT" sz="1300" b="1" dirty="0">
                <a:solidFill>
                  <a:schemeClr val="accent2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Sensibilizzazione e informazione</a:t>
            </a:r>
            <a:r>
              <a:rPr lang="it-IT" sz="1300" dirty="0">
                <a:solidFill>
                  <a:schemeClr val="accent2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nelle scuole e nel territorio, con percorsi brevi rivolti a studenti, genitori e insegnanti.</a:t>
            </a:r>
          </a:p>
          <a:p>
            <a:pPr>
              <a:lnSpc>
                <a:spcPct val="150000"/>
              </a:lnSpc>
            </a:pPr>
            <a:r>
              <a:rPr lang="it-IT" sz="1300" b="1" dirty="0">
                <a:solidFill>
                  <a:schemeClr val="accent2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Diffusione di una cultura inclusiva</a:t>
            </a:r>
            <a:r>
              <a:rPr lang="it-IT" sz="1300" dirty="0">
                <a:solidFill>
                  <a:schemeClr val="accent2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sulla salute mentale, tramite incontri in presenza, online, proiezioni e peer tutoring.</a:t>
            </a:r>
          </a:p>
          <a:p>
            <a:pPr>
              <a:lnSpc>
                <a:spcPct val="150000"/>
              </a:lnSpc>
            </a:pPr>
            <a:r>
              <a:rPr lang="it-IT" sz="1300" b="1" dirty="0">
                <a:solidFill>
                  <a:schemeClr val="accent2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Servizio di ascolto specializzato</a:t>
            </a:r>
            <a:r>
              <a:rPr lang="it-IT" sz="1300" dirty="0">
                <a:solidFill>
                  <a:schemeClr val="accent2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per identificare segnali precoci e attivare percorsi di supporto </a:t>
            </a:r>
          </a:p>
          <a:p>
            <a:pPr>
              <a:lnSpc>
                <a:spcPct val="150000"/>
              </a:lnSpc>
            </a:pPr>
            <a:r>
              <a:rPr lang="it-IT" sz="1300" dirty="0">
                <a:solidFill>
                  <a:schemeClr val="accent2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(</a:t>
            </a:r>
            <a:r>
              <a:rPr lang="it-IT" sz="1300" dirty="0" err="1">
                <a:solidFill>
                  <a:schemeClr val="accent2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Prev</a:t>
            </a:r>
            <a:r>
              <a:rPr lang="it-IT" sz="1300" dirty="0">
                <a:solidFill>
                  <a:schemeClr val="accent2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. 525 persone)</a:t>
            </a:r>
          </a:p>
          <a:p>
            <a:pPr>
              <a:lnSpc>
                <a:spcPct val="150000"/>
              </a:lnSpc>
            </a:pPr>
            <a:r>
              <a:rPr lang="it-IT" sz="1300" b="1" dirty="0">
                <a:solidFill>
                  <a:schemeClr val="accent2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Accompagnamento ai servizi territoriali</a:t>
            </a:r>
            <a:r>
              <a:rPr lang="it-IT" sz="1300" dirty="0">
                <a:solidFill>
                  <a:schemeClr val="accent2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, incluse strutture socio-sanitarie e centri di aggregazione </a:t>
            </a:r>
          </a:p>
          <a:p>
            <a:pPr>
              <a:lnSpc>
                <a:spcPct val="150000"/>
              </a:lnSpc>
            </a:pPr>
            <a:r>
              <a:rPr lang="it-IT" sz="1300" dirty="0">
                <a:solidFill>
                  <a:schemeClr val="accent2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(</a:t>
            </a:r>
            <a:r>
              <a:rPr lang="it-IT" sz="1300" dirty="0" err="1">
                <a:solidFill>
                  <a:schemeClr val="accent2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Prev</a:t>
            </a:r>
            <a:r>
              <a:rPr lang="it-IT" sz="1300" dirty="0">
                <a:solidFill>
                  <a:schemeClr val="accent2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. 225 persone)</a:t>
            </a:r>
          </a:p>
          <a:p>
            <a:pPr>
              <a:lnSpc>
                <a:spcPct val="150000"/>
              </a:lnSpc>
            </a:pPr>
            <a:r>
              <a:rPr lang="it-IT" sz="1300" b="1" dirty="0">
                <a:solidFill>
                  <a:schemeClr val="accent2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Attività laboratoriali</a:t>
            </a:r>
            <a:r>
              <a:rPr lang="it-IT" sz="1300" dirty="0">
                <a:solidFill>
                  <a:schemeClr val="accent2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per promuovere la cultura del benessere e della salute mentale (</a:t>
            </a:r>
            <a:r>
              <a:rPr lang="it-IT" sz="1300" dirty="0" err="1">
                <a:solidFill>
                  <a:schemeClr val="accent2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Prev</a:t>
            </a:r>
            <a:r>
              <a:rPr lang="it-IT" sz="1300" dirty="0">
                <a:solidFill>
                  <a:schemeClr val="accent2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. 375 persone).</a:t>
            </a:r>
          </a:p>
          <a:p>
            <a:endParaRPr lang="it-IT" sz="1200" dirty="0">
              <a:solidFill>
                <a:srgbClr val="C00000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r>
              <a:rPr lang="it-IT" sz="1200" dirty="0">
                <a:solidFill>
                  <a:srgbClr val="002060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MINOTAURO – Capofila</a:t>
            </a:r>
          </a:p>
          <a:p>
            <a:r>
              <a:rPr lang="it-IT" sz="1200" dirty="0">
                <a:solidFill>
                  <a:srgbClr val="002060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COMIN, DIAPASON, COMUNITA’ NUOVA, CEAS, ZERO 5, NIVALIS, COOP. LOTTA CONTRO L’EMERGINAZIONE, PROGES,ASSOCIAZIONE AIUTIAMOLI ODV, PROGETTO ITACA, FRATERNITA’ E AMICIZIA, LA FABBRICA DI OLINDA, MAGMA, SINAPSI</a:t>
            </a:r>
          </a:p>
          <a:p>
            <a:pPr>
              <a:lnSpc>
                <a:spcPct val="150000"/>
              </a:lnSpc>
            </a:pPr>
            <a:endParaRPr lang="it-IT" sz="1300" dirty="0">
              <a:solidFill>
                <a:schemeClr val="accent2">
                  <a:lumMod val="50000"/>
                </a:schemeClr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pic>
        <p:nvPicPr>
          <p:cNvPr id="5" name="Picture 2" descr="Anteprima immagine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1339" y="6381328"/>
            <a:ext cx="3862662" cy="495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61753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a 3"/>
          <p:cNvGraphicFramePr/>
          <p:nvPr/>
        </p:nvGraphicFramePr>
        <p:xfrm>
          <a:off x="1547664" y="2366639"/>
          <a:ext cx="2228415" cy="5386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Titolo 1"/>
          <p:cNvSpPr>
            <a:spLocks noGrp="1"/>
          </p:cNvSpPr>
          <p:nvPr>
            <p:ph type="title"/>
          </p:nvPr>
        </p:nvSpPr>
        <p:spPr>
          <a:xfrm>
            <a:off x="1346488" y="-27384"/>
            <a:ext cx="7775575" cy="719137"/>
          </a:xfrm>
        </p:spPr>
        <p:txBody>
          <a:bodyPr anchor="ctr"/>
          <a:lstStyle/>
          <a:p>
            <a:pPr algn="ctr"/>
            <a:r>
              <a:rPr lang="it-IT" sz="2800" dirty="0">
                <a:solidFill>
                  <a:srgbClr val="C00000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/>
            </a:r>
            <a:br>
              <a:rPr lang="it-IT" sz="2800" dirty="0">
                <a:solidFill>
                  <a:srgbClr val="C00000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</a:br>
            <a:r>
              <a:rPr lang="it-IT" sz="2800" dirty="0">
                <a:solidFill>
                  <a:srgbClr val="C00000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L’arte del possibile</a:t>
            </a:r>
            <a:endParaRPr lang="it-IT" sz="2800" i="1" dirty="0">
              <a:solidFill>
                <a:srgbClr val="C00000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997A1DC0-1C00-124E-6E24-100F371F1313}"/>
              </a:ext>
            </a:extLst>
          </p:cNvPr>
          <p:cNvSpPr txBox="1"/>
          <p:nvPr/>
        </p:nvSpPr>
        <p:spPr>
          <a:xfrm>
            <a:off x="1346488" y="1484784"/>
            <a:ext cx="7632848" cy="52973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400" dirty="0">
                <a:solidFill>
                  <a:schemeClr val="accent2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Obiettivo del Progetto:</a:t>
            </a:r>
          </a:p>
          <a:p>
            <a:r>
              <a:rPr lang="it-IT" dirty="0">
                <a:solidFill>
                  <a:schemeClr val="accent2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Creare opportunità di </a:t>
            </a:r>
            <a:r>
              <a:rPr lang="it-IT" b="1" dirty="0">
                <a:solidFill>
                  <a:schemeClr val="accent2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inclusione lavorativa</a:t>
            </a:r>
            <a:r>
              <a:rPr lang="it-IT" dirty="0">
                <a:solidFill>
                  <a:schemeClr val="accent2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per persone con disagio psichico e scarse esperienze lavorative, valorizzandole nel loro contesto e generando </a:t>
            </a:r>
            <a:r>
              <a:rPr lang="it-IT" b="1" dirty="0">
                <a:solidFill>
                  <a:schemeClr val="accent2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innovazione sociale</a:t>
            </a:r>
            <a:r>
              <a:rPr lang="it-IT" dirty="0">
                <a:solidFill>
                  <a:schemeClr val="accent2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.</a:t>
            </a:r>
          </a:p>
          <a:p>
            <a:endParaRPr lang="it-IT" sz="1400" dirty="0">
              <a:solidFill>
                <a:schemeClr val="accent2">
                  <a:lumMod val="50000"/>
                </a:schemeClr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endParaRPr lang="it-IT" sz="1400" dirty="0">
              <a:solidFill>
                <a:schemeClr val="accent2">
                  <a:lumMod val="50000"/>
                </a:schemeClr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>
              <a:lnSpc>
                <a:spcPct val="150000"/>
              </a:lnSpc>
            </a:pPr>
            <a:r>
              <a:rPr lang="it-IT" sz="1400" dirty="0">
                <a:solidFill>
                  <a:schemeClr val="accent2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Azioni principali:</a:t>
            </a:r>
          </a:p>
          <a:p>
            <a:pPr>
              <a:lnSpc>
                <a:spcPct val="150000"/>
              </a:lnSpc>
            </a:pPr>
            <a:r>
              <a:rPr lang="it-IT" sz="1400" b="1" dirty="0">
                <a:solidFill>
                  <a:schemeClr val="accent2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Percorsi formativi</a:t>
            </a:r>
            <a:r>
              <a:rPr lang="it-IT" sz="1400" dirty="0">
                <a:solidFill>
                  <a:schemeClr val="accent2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e </a:t>
            </a:r>
            <a:r>
              <a:rPr lang="it-IT" sz="1400" b="1" dirty="0">
                <a:solidFill>
                  <a:schemeClr val="accent2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tirocini</a:t>
            </a:r>
            <a:r>
              <a:rPr lang="it-IT" sz="1400" dirty="0">
                <a:solidFill>
                  <a:schemeClr val="accent2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per utenti dei servizi psichiatrici.</a:t>
            </a:r>
          </a:p>
          <a:p>
            <a:pPr>
              <a:lnSpc>
                <a:spcPct val="150000"/>
              </a:lnSpc>
            </a:pPr>
            <a:r>
              <a:rPr lang="it-IT" sz="1400" b="1" dirty="0">
                <a:solidFill>
                  <a:schemeClr val="accent2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Attività di outplacement</a:t>
            </a:r>
            <a:r>
              <a:rPr lang="it-IT" sz="1400" dirty="0">
                <a:solidFill>
                  <a:schemeClr val="accent2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e monitoraggio per favorire l’inserimento lavorativo.</a:t>
            </a:r>
          </a:p>
          <a:p>
            <a:pPr>
              <a:lnSpc>
                <a:spcPct val="150000"/>
              </a:lnSpc>
            </a:pPr>
            <a:r>
              <a:rPr lang="it-IT" sz="1400" b="1" dirty="0">
                <a:solidFill>
                  <a:schemeClr val="accent2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Collaborazione</a:t>
            </a:r>
            <a:r>
              <a:rPr lang="it-IT" sz="1400" dirty="0">
                <a:solidFill>
                  <a:schemeClr val="accent2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con il Tavolo di concertazione e enti socio-sanitari.</a:t>
            </a:r>
          </a:p>
          <a:p>
            <a:pPr>
              <a:lnSpc>
                <a:spcPct val="150000"/>
              </a:lnSpc>
            </a:pPr>
            <a:endParaRPr lang="it-IT" sz="1400" b="1" dirty="0">
              <a:solidFill>
                <a:schemeClr val="accent2">
                  <a:lumMod val="50000"/>
                </a:schemeClr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>
              <a:lnSpc>
                <a:spcPct val="150000"/>
              </a:lnSpc>
            </a:pPr>
            <a:r>
              <a:rPr lang="it-IT" sz="1400" b="1" dirty="0">
                <a:solidFill>
                  <a:schemeClr val="accent2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Previsione utenti</a:t>
            </a:r>
            <a:r>
              <a:rPr lang="it-IT" sz="1400" dirty="0">
                <a:solidFill>
                  <a:schemeClr val="accent2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: 249 persone</a:t>
            </a:r>
          </a:p>
          <a:p>
            <a:pPr>
              <a:lnSpc>
                <a:spcPct val="150000"/>
              </a:lnSpc>
            </a:pPr>
            <a:endParaRPr lang="it-IT" sz="1400" dirty="0">
              <a:solidFill>
                <a:schemeClr val="accent2">
                  <a:lumMod val="50000"/>
                </a:schemeClr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r>
              <a:rPr lang="it-IT" sz="1400" b="1" dirty="0">
                <a:solidFill>
                  <a:srgbClr val="C00000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L’ARTE DEL POSSIBILE</a:t>
            </a:r>
          </a:p>
          <a:p>
            <a:endParaRPr lang="it-IT" sz="1400" b="1" dirty="0">
              <a:solidFill>
                <a:srgbClr val="C00000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r>
              <a:rPr lang="it-IT" sz="1400" dirty="0">
                <a:solidFill>
                  <a:srgbClr val="002060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LA FABBRICA DI OLINDA – Capofila</a:t>
            </a:r>
          </a:p>
          <a:p>
            <a:r>
              <a:rPr lang="it-IT" sz="1400" dirty="0">
                <a:solidFill>
                  <a:srgbClr val="002060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CENTRO SERVIZI FORMAZIONE, GRUPPO DI BETANIA, MAGMA, SINAPSI</a:t>
            </a:r>
          </a:p>
          <a:p>
            <a:pPr>
              <a:lnSpc>
                <a:spcPct val="150000"/>
              </a:lnSpc>
            </a:pPr>
            <a:endParaRPr lang="it-IT" sz="1400" dirty="0">
              <a:solidFill>
                <a:schemeClr val="accent2">
                  <a:lumMod val="50000"/>
                </a:schemeClr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>
              <a:lnSpc>
                <a:spcPct val="150000"/>
              </a:lnSpc>
            </a:pPr>
            <a:endParaRPr lang="it-IT" sz="1400" dirty="0">
              <a:solidFill>
                <a:schemeClr val="accent2">
                  <a:lumMod val="50000"/>
                </a:schemeClr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pic>
        <p:nvPicPr>
          <p:cNvPr id="5" name="Picture 2" descr="Anteprima immagine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1339" y="6381328"/>
            <a:ext cx="3862662" cy="495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78512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E4A404A1-F024-4BE9-B5A8-BBE420DD744F}"/>
              </a:ext>
            </a:extLst>
          </p:cNvPr>
          <p:cNvSpPr txBox="1"/>
          <p:nvPr/>
        </p:nvSpPr>
        <p:spPr>
          <a:xfrm>
            <a:off x="3386066" y="2957750"/>
            <a:ext cx="3960440" cy="2123658"/>
          </a:xfrm>
          <a:prstGeom prst="rect">
            <a:avLst/>
          </a:prstGeom>
          <a:noFill/>
          <a:ln w="127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it-IT" sz="11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Azioni integrate  rivolte a soggetti senza dimora e in condizioni di fragilità estrema, con disagio psichico con finalità di  promozione  di percorsi di vita autonoma e attività di inclusione.</a:t>
            </a:r>
          </a:p>
          <a:p>
            <a:endParaRPr lang="it-IT" sz="1100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it-IT" sz="11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Aree di intervento: </a:t>
            </a:r>
            <a:r>
              <a:rPr lang="it-IT" sz="11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GRAVI MARGINALITA’ E NUOVE EMERGENZE</a:t>
            </a:r>
          </a:p>
          <a:p>
            <a:endParaRPr lang="it-IT" sz="1100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it-IT" sz="11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Durata: 24 mesi + eventuali ulteriori 12/36 mesi</a:t>
            </a:r>
          </a:p>
          <a:p>
            <a:endParaRPr lang="it-IT" sz="1100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it-IT" sz="11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Capofila</a:t>
            </a:r>
            <a:r>
              <a:rPr lang="it-IT" sz="11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: GRT Italia</a:t>
            </a:r>
          </a:p>
          <a:p>
            <a:endParaRPr lang="it-IT" sz="1100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15" name="Ovale 14"/>
          <p:cNvSpPr/>
          <p:nvPr/>
        </p:nvSpPr>
        <p:spPr>
          <a:xfrm>
            <a:off x="4033391" y="2187678"/>
            <a:ext cx="538609" cy="538609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it-IT"/>
          </a:p>
        </p:txBody>
      </p:sp>
      <p:grpSp>
        <p:nvGrpSpPr>
          <p:cNvPr id="16" name="Gruppo 15"/>
          <p:cNvGrpSpPr/>
          <p:nvPr/>
        </p:nvGrpSpPr>
        <p:grpSpPr>
          <a:xfrm>
            <a:off x="4502591" y="2182329"/>
            <a:ext cx="2034893" cy="554576"/>
            <a:chOff x="507911" y="-15967"/>
            <a:chExt cx="1481895" cy="554576"/>
          </a:xfrm>
        </p:grpSpPr>
        <p:sp>
          <p:nvSpPr>
            <p:cNvPr id="17" name="Pentagono 16"/>
            <p:cNvSpPr/>
            <p:nvPr/>
          </p:nvSpPr>
          <p:spPr>
            <a:xfrm rot="10800000">
              <a:off x="507911" y="0"/>
              <a:ext cx="1481895" cy="538609"/>
            </a:xfrm>
            <a:prstGeom prst="homePlate">
              <a:avLst/>
            </a:prstGeom>
            <a:solidFill>
              <a:srgbClr val="002060"/>
            </a:solidFill>
            <a:ln>
              <a:solidFill>
                <a:srgbClr val="C0000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it-IT"/>
            </a:p>
          </p:txBody>
        </p:sp>
        <p:sp>
          <p:nvSpPr>
            <p:cNvPr id="18" name="Pentagono 4"/>
            <p:cNvSpPr txBox="1"/>
            <p:nvPr/>
          </p:nvSpPr>
          <p:spPr>
            <a:xfrm>
              <a:off x="609941" y="-15967"/>
              <a:ext cx="1347243" cy="53860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37512" tIns="41910" rIns="78232" bIns="41910" numCol="1" spcCol="1270" anchor="ctr" anchorCtr="0">
              <a:noAutofit/>
            </a:bodyPr>
            <a:lstStyle/>
            <a:p>
              <a:pPr lvl="0" algn="ctr" defTabSz="466725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1200" b="1" kern="1200" dirty="0">
                  <a:solidFill>
                    <a:schemeClr val="bg1"/>
                  </a:solidFill>
                  <a:latin typeface="Arial Rounded MT Bold" panose="020F0704030504030204" pitchFamily="34" charset="0"/>
                </a:rPr>
                <a:t>SCONFINATI</a:t>
              </a:r>
              <a:endParaRPr lang="it-IT" sz="1200" kern="1200" dirty="0">
                <a:solidFill>
                  <a:schemeClr val="bg1"/>
                </a:solidFill>
                <a:latin typeface="Arial Rounded MT Bold" panose="020F0704030504030204" pitchFamily="34" charset="0"/>
              </a:endParaRPr>
            </a:p>
          </p:txBody>
        </p:sp>
      </p:grpSp>
      <p:sp>
        <p:nvSpPr>
          <p:cNvPr id="4" name="Titolo 1">
            <a:extLst>
              <a:ext uri="{FF2B5EF4-FFF2-40B4-BE49-F238E27FC236}">
                <a16:creationId xmlns:a16="http://schemas.microsoft.com/office/drawing/2014/main" id="{2F116FCC-72DA-FE07-5365-A9EE10B285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7624" y="117103"/>
            <a:ext cx="7775575" cy="719137"/>
          </a:xfrm>
        </p:spPr>
        <p:txBody>
          <a:bodyPr anchor="ctr"/>
          <a:lstStyle/>
          <a:p>
            <a:pPr algn="ctr"/>
            <a:r>
              <a:rPr lang="it-IT" sz="2000" b="1" dirty="0">
                <a:solidFill>
                  <a:srgbClr val="C00000"/>
                </a:solidFill>
                <a:latin typeface="Arial Rounded MT Bold" panose="020F0704030504030204" pitchFamily="34" charset="0"/>
              </a:rPr>
              <a:t>AVANZAMENTO al  31.12.2024 </a:t>
            </a:r>
            <a:br>
              <a:rPr lang="it-IT" sz="2000" b="1" dirty="0">
                <a:solidFill>
                  <a:srgbClr val="C00000"/>
                </a:solidFill>
                <a:latin typeface="Arial Rounded MT Bold" panose="020F0704030504030204" pitchFamily="34" charset="0"/>
              </a:rPr>
            </a:br>
            <a:r>
              <a:rPr lang="it-IT" sz="2000" b="1" dirty="0">
                <a:solidFill>
                  <a:srgbClr val="C00000"/>
                </a:solidFill>
                <a:latin typeface="Arial Rounded MT Bold" panose="020F0704030504030204" pitchFamily="34" charset="0"/>
              </a:rPr>
              <a:t>PROGETTO </a:t>
            </a:r>
            <a:r>
              <a:rPr lang="it-IT" sz="2000" b="1" i="1" dirty="0">
                <a:solidFill>
                  <a:srgbClr val="C00000"/>
                </a:solidFill>
                <a:latin typeface="Arial Rounded MT Bold" panose="020F0704030504030204" pitchFamily="34" charset="0"/>
              </a:rPr>
              <a:t>In Itinere</a:t>
            </a:r>
          </a:p>
        </p:txBody>
      </p:sp>
      <p:grpSp>
        <p:nvGrpSpPr>
          <p:cNvPr id="2" name="Gruppo 1">
            <a:extLst>
              <a:ext uri="{FF2B5EF4-FFF2-40B4-BE49-F238E27FC236}">
                <a16:creationId xmlns:a16="http://schemas.microsoft.com/office/drawing/2014/main" id="{A43274C8-58D8-2ED8-CDD0-FF129FF826B7}"/>
              </a:ext>
            </a:extLst>
          </p:cNvPr>
          <p:cNvGrpSpPr/>
          <p:nvPr/>
        </p:nvGrpSpPr>
        <p:grpSpPr>
          <a:xfrm>
            <a:off x="1403647" y="1201160"/>
            <a:ext cx="7346787" cy="553998"/>
            <a:chOff x="1403647" y="1201160"/>
            <a:chExt cx="7346787" cy="553998"/>
          </a:xfrm>
        </p:grpSpPr>
        <p:sp>
          <p:nvSpPr>
            <p:cNvPr id="6" name="CasellaDiTesto 5">
              <a:extLst>
                <a:ext uri="{FF2B5EF4-FFF2-40B4-BE49-F238E27FC236}">
                  <a16:creationId xmlns:a16="http://schemas.microsoft.com/office/drawing/2014/main" id="{806927D2-5F13-712F-8E0D-B9ECF984EF75}"/>
                </a:ext>
              </a:extLst>
            </p:cNvPr>
            <p:cNvSpPr txBox="1"/>
            <p:nvPr/>
          </p:nvSpPr>
          <p:spPr>
            <a:xfrm>
              <a:off x="1835696" y="1201160"/>
              <a:ext cx="3024336" cy="553998"/>
            </a:xfrm>
            <a:prstGeom prst="rect">
              <a:avLst/>
            </a:prstGeom>
            <a:noFill/>
            <a:ln w="12700">
              <a:solidFill>
                <a:srgbClr val="C00000"/>
              </a:solidFill>
            </a:ln>
            <a:effectLst/>
          </p:spPr>
          <p:txBody>
            <a:bodyPr wrap="square" rtlCol="0">
              <a:spAutoFit/>
            </a:bodyPr>
            <a:lstStyle/>
            <a:p>
              <a:pPr algn="ctr"/>
              <a:r>
                <a:rPr lang="it-IT" sz="1600" b="1" dirty="0">
                  <a:solidFill>
                    <a:srgbClr val="002060"/>
                  </a:solidFill>
                  <a:latin typeface="Arial Rounded MT Bold" panose="020F0704030504030204" pitchFamily="34" charset="0"/>
                </a:rPr>
                <a:t>Finanziamento complessivo </a:t>
              </a:r>
            </a:p>
            <a:p>
              <a:pPr algn="ctr"/>
              <a:r>
                <a:rPr lang="it-IT" sz="1400" b="1" dirty="0">
                  <a:solidFill>
                    <a:srgbClr val="002060"/>
                  </a:solidFill>
                  <a:latin typeface="Arial Rounded MT Bold" panose="020F0704030504030204" pitchFamily="34" charset="0"/>
                </a:rPr>
                <a:t>2024-2027</a:t>
              </a:r>
            </a:p>
          </p:txBody>
        </p:sp>
        <p:sp>
          <p:nvSpPr>
            <p:cNvPr id="9" name="CasellaDiTesto 8">
              <a:extLst>
                <a:ext uri="{FF2B5EF4-FFF2-40B4-BE49-F238E27FC236}">
                  <a16:creationId xmlns:a16="http://schemas.microsoft.com/office/drawing/2014/main" id="{405F37F4-67B2-32C9-AFD6-3430639E3FB4}"/>
                </a:ext>
              </a:extLst>
            </p:cNvPr>
            <p:cNvSpPr txBox="1"/>
            <p:nvPr/>
          </p:nvSpPr>
          <p:spPr>
            <a:xfrm>
              <a:off x="5149282" y="1268760"/>
              <a:ext cx="36011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t-IT" b="1" dirty="0">
                  <a:solidFill>
                    <a:srgbClr val="002060"/>
                  </a:solidFill>
                  <a:latin typeface="Arial Rounded MT Bold" panose="020F0704030504030204" pitchFamily="34" charset="0"/>
                </a:rPr>
                <a:t>440.000 </a:t>
              </a:r>
              <a:r>
                <a:rPr lang="it-IT" sz="1600" b="1" dirty="0">
                  <a:solidFill>
                    <a:srgbClr val="002060"/>
                  </a:solidFill>
                  <a:latin typeface="Arial Rounded MT Bold" panose="020F0704030504030204" pitchFamily="34" charset="0"/>
                </a:rPr>
                <a:t>euro</a:t>
              </a:r>
            </a:p>
          </p:txBody>
        </p:sp>
        <p:sp>
          <p:nvSpPr>
            <p:cNvPr id="10" name="Triangolo isoscele 9">
              <a:extLst>
                <a:ext uri="{FF2B5EF4-FFF2-40B4-BE49-F238E27FC236}">
                  <a16:creationId xmlns:a16="http://schemas.microsoft.com/office/drawing/2014/main" id="{B773B4FC-ECB1-EB94-2A32-CCF3B48C78F2}"/>
                </a:ext>
              </a:extLst>
            </p:cNvPr>
            <p:cNvSpPr/>
            <p:nvPr/>
          </p:nvSpPr>
          <p:spPr bwMode="auto">
            <a:xfrm rot="5400000">
              <a:off x="1360834" y="1311573"/>
              <a:ext cx="430887" cy="345261"/>
            </a:xfrm>
            <a:prstGeom prst="triangle">
              <a:avLst/>
            </a:prstGeom>
            <a:solidFill>
              <a:srgbClr val="C00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it-IT" sz="1800" b="0" i="0" u="none" strike="noStrike" cap="none" normalizeH="0" baseline="0" dirty="0">
                <a:ln>
                  <a:noFill/>
                </a:ln>
                <a:effectLst/>
                <a:latin typeface="Arial" charset="0"/>
                <a:ea typeface="Microsoft YaHei" charset="-122"/>
              </a:endParaRPr>
            </a:p>
          </p:txBody>
        </p:sp>
      </p:grp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FE53388D-B7E4-24A1-879D-430412D74D2F}"/>
              </a:ext>
            </a:extLst>
          </p:cNvPr>
          <p:cNvSpPr txBox="1"/>
          <p:nvPr/>
        </p:nvSpPr>
        <p:spPr>
          <a:xfrm>
            <a:off x="3387594" y="5164397"/>
            <a:ext cx="3958912" cy="492443"/>
          </a:xfrm>
          <a:prstGeom prst="rect">
            <a:avLst/>
          </a:prstGeom>
          <a:solidFill>
            <a:srgbClr val="002060"/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it-IT" sz="13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Finanziamento: </a:t>
            </a:r>
          </a:p>
          <a:p>
            <a:pPr algn="ctr"/>
            <a:r>
              <a:rPr lang="it-IT" sz="1300" b="1" dirty="0">
                <a:solidFill>
                  <a:schemeClr val="bg1"/>
                </a:solidFill>
                <a:latin typeface="Arial Rounded MT Bold" panose="020F0704030504030204" pitchFamily="34" charset="0"/>
              </a:rPr>
              <a:t>440.000 euro</a:t>
            </a:r>
          </a:p>
        </p:txBody>
      </p:sp>
      <p:pic>
        <p:nvPicPr>
          <p:cNvPr id="3" name="Picture 2" descr="Anteprima immagine">
            <a:extLst>
              <a:ext uri="{FF2B5EF4-FFF2-40B4-BE49-F238E27FC236}">
                <a16:creationId xmlns:a16="http://schemas.microsoft.com/office/drawing/2014/main" id="{CD213B19-D7B6-D023-1442-6FDEABDB23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1339" y="6381328"/>
            <a:ext cx="3862662" cy="495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910549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187624" y="117103"/>
            <a:ext cx="7775575" cy="719137"/>
          </a:xfrm>
        </p:spPr>
        <p:txBody>
          <a:bodyPr anchor="ctr"/>
          <a:lstStyle/>
          <a:p>
            <a:pPr algn="ctr"/>
            <a:r>
              <a:rPr lang="it-IT" sz="2000" b="1" dirty="0">
                <a:solidFill>
                  <a:srgbClr val="C00000"/>
                </a:solidFill>
                <a:latin typeface="Arial Rounded MT Bold" panose="020F0704030504030204" pitchFamily="34" charset="0"/>
              </a:rPr>
              <a:t>AVANZAMENTO al  31.12.2024 </a:t>
            </a:r>
            <a:br>
              <a:rPr lang="it-IT" sz="2000" b="1" dirty="0">
                <a:solidFill>
                  <a:srgbClr val="C00000"/>
                </a:solidFill>
                <a:latin typeface="Arial Rounded MT Bold" panose="020F0704030504030204" pitchFamily="34" charset="0"/>
              </a:rPr>
            </a:br>
            <a:r>
              <a:rPr lang="it-IT" sz="2000" b="1" dirty="0">
                <a:solidFill>
                  <a:srgbClr val="C00000"/>
                </a:solidFill>
                <a:latin typeface="Arial Rounded MT Bold" panose="020F0704030504030204" pitchFamily="34" charset="0"/>
              </a:rPr>
              <a:t>PROGETTO </a:t>
            </a:r>
            <a:r>
              <a:rPr lang="it-IT" sz="2000" b="1" i="1" dirty="0">
                <a:solidFill>
                  <a:srgbClr val="C00000"/>
                </a:solidFill>
                <a:latin typeface="Arial Rounded MT Bold" panose="020F0704030504030204" pitchFamily="34" charset="0"/>
              </a:rPr>
              <a:t>In Itinere</a:t>
            </a:r>
          </a:p>
        </p:txBody>
      </p:sp>
      <p:sp>
        <p:nvSpPr>
          <p:cNvPr id="15" name="Ovale 14"/>
          <p:cNvSpPr/>
          <p:nvPr/>
        </p:nvSpPr>
        <p:spPr>
          <a:xfrm>
            <a:off x="3670752" y="2354229"/>
            <a:ext cx="538609" cy="538609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it-IT"/>
          </a:p>
        </p:txBody>
      </p:sp>
      <p:grpSp>
        <p:nvGrpSpPr>
          <p:cNvPr id="16" name="Gruppo 15"/>
          <p:cNvGrpSpPr/>
          <p:nvPr/>
        </p:nvGrpSpPr>
        <p:grpSpPr>
          <a:xfrm>
            <a:off x="4139952" y="2348880"/>
            <a:ext cx="1746861" cy="554576"/>
            <a:chOff x="507911" y="-15967"/>
            <a:chExt cx="1481895" cy="554576"/>
          </a:xfrm>
        </p:grpSpPr>
        <p:sp>
          <p:nvSpPr>
            <p:cNvPr id="17" name="Pentagono 16"/>
            <p:cNvSpPr/>
            <p:nvPr/>
          </p:nvSpPr>
          <p:spPr>
            <a:xfrm rot="10800000">
              <a:off x="507911" y="0"/>
              <a:ext cx="1481895" cy="538609"/>
            </a:xfrm>
            <a:prstGeom prst="homePlate">
              <a:avLst/>
            </a:prstGeom>
            <a:solidFill>
              <a:srgbClr val="002060"/>
            </a:solidFill>
            <a:ln>
              <a:solidFill>
                <a:srgbClr val="C0000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it-IT"/>
            </a:p>
          </p:txBody>
        </p:sp>
        <p:sp>
          <p:nvSpPr>
            <p:cNvPr id="18" name="Pentagono 4"/>
            <p:cNvSpPr txBox="1"/>
            <p:nvPr/>
          </p:nvSpPr>
          <p:spPr>
            <a:xfrm>
              <a:off x="609941" y="-15967"/>
              <a:ext cx="1347243" cy="53860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37512" tIns="41910" rIns="78232" bIns="41910" numCol="1" spcCol="1270" anchor="ctr" anchorCtr="0">
              <a:noAutofit/>
            </a:bodyPr>
            <a:lstStyle/>
            <a:p>
              <a:pPr lvl="0" algn="ctr" defTabSz="466725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1200" b="1" kern="1200" dirty="0">
                  <a:solidFill>
                    <a:schemeClr val="bg1"/>
                  </a:solidFill>
                  <a:latin typeface="Arial Rounded MT Bold" panose="020F0704030504030204" pitchFamily="34" charset="0"/>
                </a:rPr>
                <a:t>SCONFINATI</a:t>
              </a:r>
              <a:endParaRPr lang="it-IT" sz="1200" kern="1200" dirty="0">
                <a:solidFill>
                  <a:schemeClr val="bg1"/>
                </a:solidFill>
                <a:latin typeface="Arial Rounded MT Bold" panose="020F0704030504030204" pitchFamily="34" charset="0"/>
              </a:endParaRPr>
            </a:p>
          </p:txBody>
        </p:sp>
      </p:grp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988B1CD0-93A9-B298-4080-AF26EDA9270E}"/>
              </a:ext>
            </a:extLst>
          </p:cNvPr>
          <p:cNvSpPr txBox="1"/>
          <p:nvPr/>
        </p:nvSpPr>
        <p:spPr>
          <a:xfrm>
            <a:off x="7453072" y="1190333"/>
            <a:ext cx="828092" cy="523220"/>
          </a:xfrm>
          <a:prstGeom prst="rect">
            <a:avLst/>
          </a:prstGeom>
          <a:noFill/>
          <a:ln w="12700">
            <a:solidFill>
              <a:srgbClr val="C00000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>
                <a:solidFill>
                  <a:srgbClr val="FF0000"/>
                </a:solidFill>
                <a:latin typeface="Arial Rounded MT Bold" panose="020F0704030504030204" pitchFamily="34" charset="0"/>
              </a:rPr>
              <a:t>49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EDFB80ED-D496-7045-DEF8-2689F3CD1F6F}"/>
              </a:ext>
            </a:extLst>
          </p:cNvPr>
          <p:cNvSpPr txBox="1"/>
          <p:nvPr/>
        </p:nvSpPr>
        <p:spPr>
          <a:xfrm>
            <a:off x="1690928" y="1332722"/>
            <a:ext cx="56893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PARTECIPANTI COMPLESSIVI  1 giugno – 31 dicembre 2024</a:t>
            </a:r>
          </a:p>
        </p:txBody>
      </p:sp>
      <p:sp>
        <p:nvSpPr>
          <p:cNvPr id="6" name="Triangolo isoscele 5">
            <a:extLst>
              <a:ext uri="{FF2B5EF4-FFF2-40B4-BE49-F238E27FC236}">
                <a16:creationId xmlns:a16="http://schemas.microsoft.com/office/drawing/2014/main" id="{911AD4BE-51FD-7B25-654D-999F0385A9A1}"/>
              </a:ext>
            </a:extLst>
          </p:cNvPr>
          <p:cNvSpPr/>
          <p:nvPr/>
        </p:nvSpPr>
        <p:spPr bwMode="auto">
          <a:xfrm rot="5400000">
            <a:off x="1287755" y="1305342"/>
            <a:ext cx="430887" cy="345261"/>
          </a:xfrm>
          <a:prstGeom prst="triangle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it-IT" sz="1800" b="0" i="0" u="none" strike="noStrike" cap="none" normalizeH="0" baseline="0" dirty="0">
              <a:ln>
                <a:noFill/>
              </a:ln>
              <a:effectLst/>
              <a:latin typeface="Arial" charset="0"/>
              <a:ea typeface="Microsoft YaHei" charset="-122"/>
            </a:endParaRP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E750D679-32B6-B0D1-2AD7-70C6B471A69E}"/>
              </a:ext>
            </a:extLst>
          </p:cNvPr>
          <p:cNvSpPr txBox="1"/>
          <p:nvPr/>
        </p:nvSpPr>
        <p:spPr>
          <a:xfrm>
            <a:off x="4013870" y="3284984"/>
            <a:ext cx="1906459" cy="1154162"/>
          </a:xfrm>
          <a:prstGeom prst="rect">
            <a:avLst/>
          </a:prstGeom>
          <a:noFill/>
          <a:ln w="127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>
              <a:tabLst>
                <a:tab pos="273050" algn="l"/>
              </a:tabLst>
            </a:pPr>
            <a:r>
              <a:rPr lang="it-IT" sz="16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N. partecipanti presi in carico </a:t>
            </a:r>
          </a:p>
          <a:p>
            <a:pPr algn="ctr">
              <a:spcBef>
                <a:spcPts val="600"/>
              </a:spcBef>
              <a:tabLst>
                <a:tab pos="273050" algn="l"/>
              </a:tabLst>
            </a:pPr>
            <a:r>
              <a:rPr lang="it-IT" sz="32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49</a:t>
            </a:r>
            <a:endParaRPr lang="it-IT" sz="105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95781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187624" y="117103"/>
            <a:ext cx="7775575" cy="719137"/>
          </a:xfrm>
        </p:spPr>
        <p:txBody>
          <a:bodyPr anchor="ctr"/>
          <a:lstStyle/>
          <a:p>
            <a:pPr algn="ctr"/>
            <a:r>
              <a:rPr lang="it-IT" sz="2800" dirty="0">
                <a:solidFill>
                  <a:srgbClr val="C00000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/>
            </a:r>
            <a:br>
              <a:rPr lang="it-IT" sz="2800" dirty="0">
                <a:solidFill>
                  <a:srgbClr val="C00000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</a:br>
            <a:r>
              <a:rPr lang="it-IT" sz="2800" i="1" dirty="0">
                <a:solidFill>
                  <a:srgbClr val="C00000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In itinere - Sconfinati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8C7E0317-25A4-CE3D-9931-75E0BDDE1C60}"/>
              </a:ext>
            </a:extLst>
          </p:cNvPr>
          <p:cNvSpPr txBox="1"/>
          <p:nvPr/>
        </p:nvSpPr>
        <p:spPr>
          <a:xfrm>
            <a:off x="1331640" y="1556792"/>
            <a:ext cx="7488832" cy="49244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400" dirty="0">
                <a:solidFill>
                  <a:schemeClr val="accent2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Obiettivo del Progetto:</a:t>
            </a:r>
            <a:endParaRPr lang="it-IT" dirty="0">
              <a:solidFill>
                <a:schemeClr val="accent2">
                  <a:lumMod val="50000"/>
                </a:schemeClr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r>
              <a:rPr lang="it-IT" dirty="0">
                <a:solidFill>
                  <a:schemeClr val="accent2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Promuovere percorsi di </a:t>
            </a:r>
            <a:r>
              <a:rPr lang="it-IT" b="1" dirty="0">
                <a:solidFill>
                  <a:schemeClr val="accent2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vita autonoma</a:t>
            </a:r>
            <a:r>
              <a:rPr lang="it-IT" dirty="0">
                <a:solidFill>
                  <a:schemeClr val="accent2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e </a:t>
            </a:r>
            <a:r>
              <a:rPr lang="it-IT" b="1" dirty="0">
                <a:solidFill>
                  <a:schemeClr val="accent2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inclusione sociale</a:t>
            </a:r>
            <a:r>
              <a:rPr lang="it-IT" dirty="0">
                <a:solidFill>
                  <a:schemeClr val="accent2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per persone senza dimora o in condizioni di fragilità estrema, con disagio psichico.</a:t>
            </a:r>
          </a:p>
          <a:p>
            <a:endParaRPr lang="it-IT" sz="1200" dirty="0">
              <a:solidFill>
                <a:schemeClr val="accent2">
                  <a:lumMod val="50000"/>
                </a:schemeClr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endParaRPr lang="it-IT" sz="1400" dirty="0">
              <a:solidFill>
                <a:schemeClr val="accent2">
                  <a:lumMod val="50000"/>
                </a:schemeClr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>
              <a:lnSpc>
                <a:spcPct val="200000"/>
              </a:lnSpc>
            </a:pPr>
            <a:r>
              <a:rPr lang="it-IT" sz="1400" b="1" dirty="0">
                <a:solidFill>
                  <a:schemeClr val="accent2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Azioni principali:</a:t>
            </a:r>
          </a:p>
          <a:p>
            <a:pPr>
              <a:lnSpc>
                <a:spcPct val="200000"/>
              </a:lnSpc>
            </a:pPr>
            <a:r>
              <a:rPr lang="it-IT" sz="1400" b="1" dirty="0">
                <a:solidFill>
                  <a:schemeClr val="accent2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Collaborazione con servizi territoriali</a:t>
            </a:r>
            <a:r>
              <a:rPr lang="it-IT" sz="1400" dirty="0">
                <a:solidFill>
                  <a:schemeClr val="accent2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per la condivisione dei casi.</a:t>
            </a:r>
          </a:p>
          <a:p>
            <a:pPr>
              <a:lnSpc>
                <a:spcPct val="200000"/>
              </a:lnSpc>
            </a:pPr>
            <a:r>
              <a:rPr lang="it-IT" sz="1400" b="1" dirty="0">
                <a:solidFill>
                  <a:schemeClr val="accent2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Percorsi di supporto psicosociale</a:t>
            </a:r>
            <a:r>
              <a:rPr lang="it-IT" sz="1400" dirty="0">
                <a:solidFill>
                  <a:schemeClr val="accent2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e autonomia, con équipe multidisciplinari.</a:t>
            </a:r>
          </a:p>
          <a:p>
            <a:pPr>
              <a:lnSpc>
                <a:spcPct val="200000"/>
              </a:lnSpc>
            </a:pPr>
            <a:r>
              <a:rPr lang="it-IT" sz="1400" b="1" dirty="0">
                <a:solidFill>
                  <a:schemeClr val="accent2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Assistenza legale e amministrativa</a:t>
            </a:r>
            <a:r>
              <a:rPr lang="it-IT" sz="1400" dirty="0">
                <a:solidFill>
                  <a:schemeClr val="accent2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per il riconoscimento dei diritti di cittadinanza.</a:t>
            </a:r>
          </a:p>
          <a:p>
            <a:endParaRPr lang="it-IT" sz="1400" dirty="0">
              <a:solidFill>
                <a:schemeClr val="accent2">
                  <a:lumMod val="50000"/>
                </a:schemeClr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endParaRPr lang="it-IT" sz="1400" dirty="0">
              <a:solidFill>
                <a:schemeClr val="accent2">
                  <a:lumMod val="50000"/>
                </a:schemeClr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endParaRPr lang="it-IT" sz="1400" dirty="0">
              <a:solidFill>
                <a:schemeClr val="accent2">
                  <a:lumMod val="50000"/>
                </a:schemeClr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r>
              <a:rPr lang="it-IT" sz="1400" dirty="0">
                <a:solidFill>
                  <a:schemeClr val="accent2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Previsione Utenti: 120 persone</a:t>
            </a:r>
          </a:p>
          <a:p>
            <a:endParaRPr lang="it-IT" sz="1400" dirty="0">
              <a:solidFill>
                <a:schemeClr val="accent2">
                  <a:lumMod val="50000"/>
                </a:schemeClr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r>
              <a:rPr lang="it-IT" sz="1400" dirty="0">
                <a:solidFill>
                  <a:srgbClr val="002060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GRT ITALIA – Capofila</a:t>
            </a:r>
          </a:p>
          <a:p>
            <a:r>
              <a:rPr lang="it-IT" sz="1400" dirty="0">
                <a:solidFill>
                  <a:srgbClr val="002060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PROGETTO INTEGRAZIONE, GIARDINO DEGLI AROMI, COOP. LOTTA CONTRO L’EMARGINAZIONE</a:t>
            </a:r>
            <a:endParaRPr lang="it-IT" sz="1400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endParaRPr lang="it-IT" sz="1400" dirty="0">
              <a:solidFill>
                <a:schemeClr val="accent2">
                  <a:lumMod val="50000"/>
                </a:schemeClr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pic>
        <p:nvPicPr>
          <p:cNvPr id="5" name="Picture 2" descr="Anteprima immagin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1339" y="6381328"/>
            <a:ext cx="3862662" cy="495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684414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4D33E96E-DE73-C694-BA6B-43338066AC5B}"/>
              </a:ext>
            </a:extLst>
          </p:cNvPr>
          <p:cNvSpPr txBox="1"/>
          <p:nvPr/>
        </p:nvSpPr>
        <p:spPr>
          <a:xfrm>
            <a:off x="2843808" y="188640"/>
            <a:ext cx="457962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2000" b="1" dirty="0">
                <a:solidFill>
                  <a:srgbClr val="C00000"/>
                </a:solidFill>
                <a:latin typeface="Arial Rounded MT Bold" panose="020F0704030504030204" pitchFamily="34" charset="0"/>
              </a:rPr>
              <a:t>PROGETTO </a:t>
            </a:r>
            <a:r>
              <a:rPr lang="it-IT" sz="2000" b="1" i="1" dirty="0">
                <a:solidFill>
                  <a:srgbClr val="C00000"/>
                </a:solidFill>
                <a:latin typeface="Arial Rounded MT Bold" panose="020F0704030504030204" pitchFamily="34" charset="0"/>
              </a:rPr>
              <a:t>In Itinere</a:t>
            </a:r>
            <a:endParaRPr lang="it-IT" sz="2000" dirty="0"/>
          </a:p>
          <a:p>
            <a:pPr algn="ctr"/>
            <a:r>
              <a:rPr lang="it-IT" sz="2000" b="1" dirty="0">
                <a:solidFill>
                  <a:srgbClr val="CC0000"/>
                </a:solidFill>
                <a:latin typeface="Arial Rounded MT Bold" panose="020F0704030504030204" pitchFamily="34" charset="0"/>
              </a:rPr>
              <a:t>Analisi dati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43CA80EA-BCC2-3591-A749-DB0377952AE3}"/>
              </a:ext>
            </a:extLst>
          </p:cNvPr>
          <p:cNvSpPr txBox="1"/>
          <p:nvPr/>
        </p:nvSpPr>
        <p:spPr>
          <a:xfrm>
            <a:off x="1547664" y="1320730"/>
            <a:ext cx="7289648" cy="486287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b="1" dirty="0">
                <a:solidFill>
                  <a:srgbClr val="C00000"/>
                </a:solidFill>
                <a:latin typeface="Arial Rounded MT Bold" panose="020F0704030504030204" pitchFamily="34" charset="0"/>
              </a:rPr>
              <a:t>SCONFINATI</a:t>
            </a:r>
          </a:p>
          <a:p>
            <a:pPr algn="ctr"/>
            <a:endParaRPr lang="it-IT" b="1" dirty="0">
              <a:solidFill>
                <a:srgbClr val="C00000"/>
              </a:solidFill>
              <a:latin typeface="Arial Rounded MT Bold" panose="020F070403050403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it-IT" sz="16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50 partecipanti in carico </a:t>
            </a:r>
          </a:p>
          <a:p>
            <a:pPr marL="266700" lvl="1"/>
            <a:r>
              <a:rPr lang="it-IT" sz="1400" i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Persone che vivono in strada, italiane o coinvolte in percorsi migratori, che vivono in condizione di disagio psichico senza dimora o a rischio di grave emarginazione</a:t>
            </a:r>
          </a:p>
          <a:p>
            <a:pPr marL="266700" lvl="1"/>
            <a:endParaRPr lang="it-IT" sz="1600" i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it-IT" sz="16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Sesso: 36 maschi (72%) , 14 femmine (28%)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it-IT" sz="160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it-IT" sz="16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Fasce di età: </a:t>
            </a:r>
          </a:p>
          <a:p>
            <a:pPr marL="742950" lvl="1" indent="-285750">
              <a:buFont typeface="Wingdings" panose="05000000000000000000" pitchFamily="2" charset="2"/>
              <a:buChar char="§"/>
              <a:tabLst>
                <a:tab pos="2155825" algn="l"/>
              </a:tabLst>
            </a:pPr>
            <a:r>
              <a:rPr lang="it-IT" sz="16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18 – 29 anni:	21 </a:t>
            </a:r>
            <a:r>
              <a:rPr lang="it-IT" sz="16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(16 maschi e 5 femmine)</a:t>
            </a:r>
          </a:p>
          <a:p>
            <a:pPr marL="742950" lvl="1" indent="-285750">
              <a:buFont typeface="Wingdings" panose="05000000000000000000" pitchFamily="2" charset="2"/>
              <a:buChar char="§"/>
              <a:tabLst>
                <a:tab pos="2155825" algn="l"/>
              </a:tabLst>
            </a:pPr>
            <a:r>
              <a:rPr lang="it-IT" sz="16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30 – 64 anni:	29 </a:t>
            </a:r>
            <a:r>
              <a:rPr lang="it-IT" sz="16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(20 maschi e 9 femmine)</a:t>
            </a:r>
          </a:p>
          <a:p>
            <a:pPr marL="742950" lvl="1" indent="-285750">
              <a:buFont typeface="Wingdings" panose="05000000000000000000" pitchFamily="2" charset="2"/>
              <a:buChar char="§"/>
              <a:tabLst>
                <a:tab pos="2155825" algn="l"/>
              </a:tabLst>
            </a:pPr>
            <a:endParaRPr lang="it-IT" sz="160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  <a:tabLst>
                <a:tab pos="2155825" algn="l"/>
              </a:tabLst>
            </a:pPr>
            <a:r>
              <a:rPr lang="it-IT" sz="16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Livello d’istruzione:</a:t>
            </a:r>
          </a:p>
          <a:p>
            <a:pPr marL="742950" lvl="1" indent="-285750">
              <a:buFont typeface="Wingdings" panose="05000000000000000000" pitchFamily="2" charset="2"/>
              <a:buChar char="§"/>
              <a:tabLst>
                <a:tab pos="2155825" algn="l"/>
                <a:tab pos="3230563" algn="l"/>
              </a:tabLst>
            </a:pPr>
            <a:r>
              <a:rPr lang="it-IT" sz="16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Nessun titolo:		  8	</a:t>
            </a:r>
            <a:r>
              <a:rPr lang="it-IT" sz="16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( 5 Maschi e 3 femmine)</a:t>
            </a:r>
          </a:p>
          <a:p>
            <a:pPr marL="742950" lvl="1" indent="-285750">
              <a:buFont typeface="Wingdings" panose="05000000000000000000" pitchFamily="2" charset="2"/>
              <a:buChar char="§"/>
              <a:tabLst>
                <a:tab pos="2155825" algn="l"/>
                <a:tab pos="3230563" algn="l"/>
              </a:tabLst>
            </a:pPr>
            <a:r>
              <a:rPr lang="it-IT" sz="16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Licenza elementare:	18	</a:t>
            </a:r>
            <a:r>
              <a:rPr lang="it-IT" sz="16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(16 maschi e 2 femmine)</a:t>
            </a:r>
            <a:endParaRPr lang="it-IT" sz="160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  <a:tabLst>
                <a:tab pos="2155825" algn="l"/>
                <a:tab pos="3230563" algn="l"/>
              </a:tabLst>
            </a:pPr>
            <a:r>
              <a:rPr lang="it-IT" sz="16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Licenza media:	13	</a:t>
            </a:r>
            <a:r>
              <a:rPr lang="it-IT" sz="16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( 7 maschi e 6 femmine)</a:t>
            </a:r>
            <a:endParaRPr lang="it-IT" sz="160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  <a:tabLst>
                <a:tab pos="2155825" algn="l"/>
                <a:tab pos="3230563" algn="l"/>
              </a:tabLst>
            </a:pPr>
            <a:r>
              <a:rPr lang="it-IT" sz="16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Istruzione secondaria: 	  7	</a:t>
            </a:r>
            <a:r>
              <a:rPr lang="it-IT" sz="16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( 5 maschi e 2 femmine)</a:t>
            </a:r>
            <a:endParaRPr lang="it-IT" sz="160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  <a:tabLst>
                <a:tab pos="2155825" algn="l"/>
                <a:tab pos="3230563" algn="l"/>
              </a:tabLst>
            </a:pPr>
            <a:r>
              <a:rPr lang="it-IT" sz="16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Diploma:		  4	</a:t>
            </a:r>
            <a:r>
              <a:rPr lang="it-IT" sz="16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( 2 maschi e 2 femmine)</a:t>
            </a:r>
            <a:r>
              <a:rPr lang="it-IT" sz="16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	</a:t>
            </a:r>
          </a:p>
        </p:txBody>
      </p:sp>
      <p:pic>
        <p:nvPicPr>
          <p:cNvPr id="2" name="Picture 2" descr="Anteprima immagine">
            <a:extLst>
              <a:ext uri="{FF2B5EF4-FFF2-40B4-BE49-F238E27FC236}">
                <a16:creationId xmlns:a16="http://schemas.microsoft.com/office/drawing/2014/main" id="{4D4C4B4E-745A-C8BC-01A0-AB23FC5289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1339" y="6381328"/>
            <a:ext cx="3862662" cy="495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78315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14F09D-6686-A6E6-679A-D6B710D66E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7F337CB2-3CE4-DA53-BC44-2644D7E956A9}"/>
              </a:ext>
            </a:extLst>
          </p:cNvPr>
          <p:cNvSpPr txBox="1"/>
          <p:nvPr/>
        </p:nvSpPr>
        <p:spPr>
          <a:xfrm>
            <a:off x="2843808" y="188640"/>
            <a:ext cx="457962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2000" b="1" dirty="0">
                <a:solidFill>
                  <a:srgbClr val="C00000"/>
                </a:solidFill>
                <a:latin typeface="Arial Rounded MT Bold" panose="020F0704030504030204" pitchFamily="34" charset="0"/>
              </a:rPr>
              <a:t>PROGETTO </a:t>
            </a:r>
            <a:r>
              <a:rPr lang="it-IT" sz="2000" b="1" i="1" dirty="0">
                <a:solidFill>
                  <a:srgbClr val="C00000"/>
                </a:solidFill>
                <a:latin typeface="Arial Rounded MT Bold" panose="020F0704030504030204" pitchFamily="34" charset="0"/>
              </a:rPr>
              <a:t>In Itinere</a:t>
            </a:r>
            <a:endParaRPr lang="it-IT" sz="2000" dirty="0"/>
          </a:p>
          <a:p>
            <a:pPr algn="ctr"/>
            <a:r>
              <a:rPr lang="it-IT" sz="2000" b="1" dirty="0">
                <a:solidFill>
                  <a:srgbClr val="CC0000"/>
                </a:solidFill>
                <a:latin typeface="Arial Rounded MT Bold" panose="020F0704030504030204" pitchFamily="34" charset="0"/>
              </a:rPr>
              <a:t>Analisi dati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7F17689F-746A-A612-563C-446E821A254A}"/>
              </a:ext>
            </a:extLst>
          </p:cNvPr>
          <p:cNvSpPr txBox="1"/>
          <p:nvPr/>
        </p:nvSpPr>
        <p:spPr>
          <a:xfrm>
            <a:off x="1547664" y="1320730"/>
            <a:ext cx="7289648" cy="3370153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b="1" dirty="0">
                <a:solidFill>
                  <a:srgbClr val="C00000"/>
                </a:solidFill>
                <a:latin typeface="Arial Rounded MT Bold" panose="020F0704030504030204" pitchFamily="34" charset="0"/>
              </a:rPr>
              <a:t>SCONFINATI</a:t>
            </a:r>
          </a:p>
          <a:p>
            <a:pPr algn="ctr"/>
            <a:endParaRPr lang="it-IT" b="1" dirty="0">
              <a:solidFill>
                <a:srgbClr val="C00000"/>
              </a:solidFill>
              <a:latin typeface="Arial Rounded MT Bold" panose="020F0704030504030204" pitchFamily="34" charset="0"/>
            </a:endParaRP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it-IT" sz="16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Provenienza geografica: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it-IT" sz="16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Africa occidentale: 	</a:t>
            </a:r>
            <a:r>
              <a:rPr lang="it-IT" sz="16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18 (36%)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it-IT" sz="16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Nord Africa: 	</a:t>
            </a:r>
            <a:r>
              <a:rPr lang="it-IT" sz="16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12 (24%)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it-IT" sz="16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Africa centrale: 	  </a:t>
            </a:r>
            <a:r>
              <a:rPr lang="it-IT" sz="16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1 (2%)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it-IT" sz="16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Sud America: 	</a:t>
            </a:r>
            <a:r>
              <a:rPr lang="it-IT" sz="16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10 (20%)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it-IT" sz="16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Asia: 		  </a:t>
            </a:r>
            <a:r>
              <a:rPr lang="it-IT" sz="16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8 (16%)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it-IT" sz="16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Italia: 		  </a:t>
            </a:r>
            <a:r>
              <a:rPr lang="it-IT" sz="16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1 (2%)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it-IT" sz="160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marL="541338" marR="0" lvl="0" indent="-54133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14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Nota:</a:t>
            </a:r>
            <a:r>
              <a:rPr lang="it-IT" sz="16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 </a:t>
            </a: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Frutiger"/>
                <a:ea typeface="Microsoft YaHei"/>
                <a:cs typeface="+mn-cs"/>
              </a:rPr>
              <a:t>I giovani maschi nella fascia d'età 18-29 anni provengono soprattutto dall’Egitto e dal Gambia, mentre le giovani donne nella fascia d’età 18-29 anni provengono da Nigeria e Sud America.</a:t>
            </a:r>
            <a:endParaRPr lang="it-IT" sz="160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</p:txBody>
      </p:sp>
      <p:pic>
        <p:nvPicPr>
          <p:cNvPr id="2" name="Picture 2" descr="Anteprima immagine">
            <a:extLst>
              <a:ext uri="{FF2B5EF4-FFF2-40B4-BE49-F238E27FC236}">
                <a16:creationId xmlns:a16="http://schemas.microsoft.com/office/drawing/2014/main" id="{0AD06332-CAA6-58C7-426D-8089A9A391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1339" y="6381328"/>
            <a:ext cx="3862662" cy="495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1747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5C7D1582-9C4A-AC95-EC84-3F9A47C4BA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7450" y="115888"/>
            <a:ext cx="7775575" cy="719137"/>
          </a:xfrm>
        </p:spPr>
        <p:txBody>
          <a:bodyPr/>
          <a:lstStyle/>
          <a:p>
            <a:pPr algn="ctr"/>
            <a:r>
              <a:rPr lang="it-IT" sz="24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SALUTE MENTALE</a:t>
            </a:r>
            <a:br>
              <a:rPr lang="it-IT" sz="24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</a:br>
            <a:r>
              <a:rPr lang="it-IT" sz="24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ATTIVITA' ANNO 2024</a:t>
            </a:r>
            <a:r>
              <a:rPr lang="it-IT" sz="4800" b="0" i="0" u="none" strike="noStrike" dirty="0">
                <a:effectLst/>
                <a:latin typeface="Arial" panose="020B0604020202020204" pitchFamily="34" charset="0"/>
              </a:rPr>
              <a:t/>
            </a:r>
            <a:br>
              <a:rPr lang="it-IT" sz="4800" b="0" i="0" u="none" strike="noStrike" dirty="0">
                <a:effectLst/>
                <a:latin typeface="Arial" panose="020B0604020202020204" pitchFamily="34" charset="0"/>
              </a:rPr>
            </a:br>
            <a:endParaRPr lang="en-US" dirty="0"/>
          </a:p>
        </p:txBody>
      </p:sp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36E6DCDE-FE13-B7B4-4E34-B9DF0F8F9C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2345067"/>
              </p:ext>
            </p:extLst>
          </p:nvPr>
        </p:nvGraphicFramePr>
        <p:xfrm>
          <a:off x="1255113" y="1052513"/>
          <a:ext cx="7640249" cy="5072068"/>
        </p:xfrm>
        <a:graphic>
          <a:graphicData uri="http://schemas.openxmlformats.org/drawingml/2006/table">
            <a:tbl>
              <a:tblPr/>
              <a:tblGrid>
                <a:gridCol w="1517420">
                  <a:extLst>
                    <a:ext uri="{9D8B030D-6E8A-4147-A177-3AD203B41FA5}">
                      <a16:colId xmlns:a16="http://schemas.microsoft.com/office/drawing/2014/main" val="2686537809"/>
                    </a:ext>
                  </a:extLst>
                </a:gridCol>
                <a:gridCol w="1621505">
                  <a:extLst>
                    <a:ext uri="{9D8B030D-6E8A-4147-A177-3AD203B41FA5}">
                      <a16:colId xmlns:a16="http://schemas.microsoft.com/office/drawing/2014/main" val="3514524473"/>
                    </a:ext>
                  </a:extLst>
                </a:gridCol>
                <a:gridCol w="1176377">
                  <a:extLst>
                    <a:ext uri="{9D8B030D-6E8A-4147-A177-3AD203B41FA5}">
                      <a16:colId xmlns:a16="http://schemas.microsoft.com/office/drawing/2014/main" val="3610336171"/>
                    </a:ext>
                  </a:extLst>
                </a:gridCol>
                <a:gridCol w="1156445">
                  <a:extLst>
                    <a:ext uri="{9D8B030D-6E8A-4147-A177-3AD203B41FA5}">
                      <a16:colId xmlns:a16="http://schemas.microsoft.com/office/drawing/2014/main" val="2240142622"/>
                    </a:ext>
                  </a:extLst>
                </a:gridCol>
                <a:gridCol w="2168502">
                  <a:extLst>
                    <a:ext uri="{9D8B030D-6E8A-4147-A177-3AD203B41FA5}">
                      <a16:colId xmlns:a16="http://schemas.microsoft.com/office/drawing/2014/main" val="512639300"/>
                    </a:ext>
                  </a:extLst>
                </a:gridCol>
              </a:tblGrid>
              <a:tr h="646299">
                <a:tc gridSpan="5">
                  <a:txBody>
                    <a:bodyPr/>
                    <a:lstStyle/>
                    <a:p>
                      <a:pPr algn="ctr" fontAlgn="b"/>
                      <a:endParaRPr lang="it-IT" sz="25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7559" marR="127559" marT="63779" marB="6377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4071403"/>
                  </a:ext>
                </a:extLst>
              </a:tr>
              <a:tr h="532028">
                <a:tc>
                  <a:txBody>
                    <a:bodyPr/>
                    <a:lstStyle/>
                    <a:p>
                      <a:pPr algn="l" fontAlgn="b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it-IT" sz="2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287" marR="13287" marT="132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PERIODO</a:t>
                      </a:r>
                      <a:endParaRPr lang="it-IT" sz="2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287" marR="13287" marT="132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N. BENEFICIARI</a:t>
                      </a:r>
                      <a:endParaRPr lang="it-IT" sz="2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287" marR="13287" marT="132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SPESA</a:t>
                      </a:r>
                      <a:endParaRPr lang="it-IT" sz="2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287" marR="13287" marT="132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NOTE</a:t>
                      </a:r>
                      <a:endParaRPr lang="it-IT" sz="2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287" marR="13287" marT="132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5985087"/>
                  </a:ext>
                </a:extLst>
              </a:tr>
              <a:tr h="532028">
                <a:tc>
                  <a:txBody>
                    <a:bodyPr/>
                    <a:lstStyle/>
                    <a:p>
                      <a:pPr algn="l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ASSISTENZA DOMICILIARE</a:t>
                      </a:r>
                      <a:endParaRPr lang="it-IT" sz="2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287" marR="13287" marT="132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GENNAIO-DICEMBRE</a:t>
                      </a:r>
                      <a:endParaRPr lang="it-IT" sz="2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287" marR="13287" marT="132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</a:t>
                      </a:r>
                      <a:endParaRPr lang="it-IT" sz="2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287" marR="13287" marT="132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220.311,69</a:t>
                      </a:r>
                      <a:endParaRPr lang="it-IT" sz="2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287" marR="13287" marT="132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it-IT" sz="2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287" marR="13287" marT="132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4906374"/>
                  </a:ext>
                </a:extLst>
              </a:tr>
              <a:tr h="298169">
                <a:tc>
                  <a:txBody>
                    <a:bodyPr/>
                    <a:lstStyle/>
                    <a:p>
                      <a:pPr algn="l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PASTI</a:t>
                      </a:r>
                      <a:endParaRPr lang="it-IT" sz="2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287" marR="13287" marT="132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APRILE-DICEMBRE</a:t>
                      </a:r>
                      <a:endParaRPr lang="it-IT" sz="2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287" marR="13287" marT="132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  <a:endParaRPr lang="it-IT" sz="2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287" marR="13287" marT="132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86890,35</a:t>
                      </a:r>
                      <a:endParaRPr lang="it-IT" sz="2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287" marR="13287" marT="132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it-IT" sz="2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287" marR="13287" marT="132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3089187"/>
                  </a:ext>
                </a:extLst>
              </a:tr>
              <a:tr h="532028">
                <a:tc>
                  <a:txBody>
                    <a:bodyPr/>
                    <a:lstStyle/>
                    <a:p>
                      <a:pPr algn="l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ASSISTENZA ECONOMICA</a:t>
                      </a:r>
                      <a:endParaRPr lang="it-IT" sz="2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287" marR="13287" marT="132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SETTEMBRE-DICEMBRE </a:t>
                      </a:r>
                      <a:endParaRPr lang="it-IT" sz="2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287" marR="13287" marT="132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428</a:t>
                      </a:r>
                      <a:endParaRPr lang="it-IT" sz="2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287" marR="13287" marT="132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195.750,52</a:t>
                      </a:r>
                      <a:endParaRPr lang="it-IT" sz="2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287" marR="13287" marT="132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it-IT" sz="2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287" marR="13287" marT="132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8140145"/>
                  </a:ext>
                </a:extLst>
              </a:tr>
              <a:tr h="999744">
                <a:tc>
                  <a:txBody>
                    <a:bodyPr/>
                    <a:lstStyle/>
                    <a:p>
                      <a:pPr algn="l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RICOVERI</a:t>
                      </a:r>
                      <a:endParaRPr lang="it-IT" sz="2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287" marR="13287" marT="132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SETTEMBRE-DICEMBRE </a:t>
                      </a:r>
                      <a:endParaRPr lang="it-IT" sz="2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287" marR="13287" marT="132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  <a:endParaRPr lang="it-IT" sz="2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287" marR="13287" marT="132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92.000,00</a:t>
                      </a:r>
                      <a:endParaRPr lang="it-IT" sz="2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287" marR="13287" marT="132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 cui 7 insolventi hanno beneficiato di compartecipazione per la quota sociale </a:t>
                      </a:r>
                      <a:endParaRPr lang="it-IT" sz="2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287" marR="13287" marT="132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1287908"/>
                  </a:ext>
                </a:extLst>
              </a:tr>
              <a:tr h="999744">
                <a:tc>
                  <a:txBody>
                    <a:bodyPr/>
                    <a:lstStyle/>
                    <a:p>
                      <a:pPr algn="l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RESIDENZIALITA' LEGGERA</a:t>
                      </a:r>
                      <a:endParaRPr lang="it-IT" sz="2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287" marR="13287" marT="132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SETTEMBRE-DICEMBRE </a:t>
                      </a:r>
                      <a:endParaRPr lang="it-IT" sz="2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287" marR="13287" marT="132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113</a:t>
                      </a:r>
                      <a:endParaRPr lang="it-IT" sz="2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287" marR="13287" marT="132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525.000,00</a:t>
                      </a:r>
                      <a:endParaRPr lang="it-IT" sz="2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287" marR="13287" marT="132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 CUI 97 HANNO BENEFICIATO DI COMPARTECIPAZIONE ALLA QUOTA SOCIALE</a:t>
                      </a:r>
                      <a:endParaRPr lang="it-IT" sz="2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287" marR="13287" marT="132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8510494"/>
                  </a:ext>
                </a:extLst>
              </a:tr>
              <a:tr h="532028">
                <a:tc>
                  <a:txBody>
                    <a:bodyPr/>
                    <a:lstStyle/>
                    <a:p>
                      <a:pPr algn="l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TS0/ASO</a:t>
                      </a:r>
                      <a:endParaRPr lang="it-IT" sz="2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287" marR="13287" marT="132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SETTEMBRE-DICEMBRE </a:t>
                      </a:r>
                      <a:endParaRPr lang="it-IT" sz="2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287" marR="13287" marT="132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154 TSO /37 ASO</a:t>
                      </a:r>
                      <a:endParaRPr lang="it-IT" sz="2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287" marR="13287" marT="132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///</a:t>
                      </a:r>
                      <a:endParaRPr lang="it-IT" sz="2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287" marR="13287" marT="132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it-IT" sz="25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287" marR="13287" marT="132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47892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57622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187450" y="476672"/>
            <a:ext cx="7775575" cy="360040"/>
          </a:xfrm>
        </p:spPr>
        <p:txBody>
          <a:bodyPr anchor="ctr"/>
          <a:lstStyle/>
          <a:p>
            <a:pPr algn="ctr"/>
            <a:r>
              <a:rPr lang="it-IT" sz="2000" b="1" dirty="0">
                <a:solidFill>
                  <a:srgbClr val="C00000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COPROGETTAZIONE SALUTE MENTALE </a:t>
            </a:r>
            <a:br>
              <a:rPr lang="it-IT" sz="2000" b="1" dirty="0">
                <a:solidFill>
                  <a:srgbClr val="C00000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it-IT" sz="2000" b="1" dirty="0">
                <a:solidFill>
                  <a:srgbClr val="C00000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PON METRO PLUS E CITTA’ MEDIE SUD 2021-2027</a:t>
            </a:r>
            <a:r>
              <a:rPr lang="it-IT" sz="2000" b="1" dirty="0">
                <a:latin typeface="Arial Rounded MT Bold" panose="020F0704030504030204" pitchFamily="34" charset="0"/>
              </a:rPr>
              <a:t/>
            </a:r>
            <a:br>
              <a:rPr lang="it-IT" sz="2000" b="1" dirty="0">
                <a:latin typeface="Arial Rounded MT Bold" panose="020F0704030504030204" pitchFamily="34" charset="0"/>
              </a:rPr>
            </a:br>
            <a:endParaRPr lang="it-IT" sz="2000" b="1" dirty="0">
              <a:solidFill>
                <a:srgbClr val="C000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91AEE4E7-5AEC-468F-A671-282842EFAB24}"/>
              </a:ext>
            </a:extLst>
          </p:cNvPr>
          <p:cNvSpPr txBox="1"/>
          <p:nvPr/>
        </p:nvSpPr>
        <p:spPr>
          <a:xfrm>
            <a:off x="1475656" y="1700808"/>
            <a:ext cx="7072733" cy="40196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rgbClr val="002060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Progetti avviati a giugno 2024 con finanziamenti PON Metro Plus 2021- 2027, scaturiti dalla co-progettazione nell’area della Salute Mentale su due operazioni tematiche:</a:t>
            </a:r>
          </a:p>
          <a:p>
            <a:pPr algn="just">
              <a:lnSpc>
                <a:spcPct val="150000"/>
              </a:lnSpc>
            </a:pPr>
            <a:endParaRPr lang="it-IT" i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it-IT" sz="1600" b="1" dirty="0">
                <a:solidFill>
                  <a:srgbClr val="CC0000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“VIVERE IN SALUTE MENTALE – INTERVENTI PER PERCORSI DI</a:t>
            </a:r>
            <a:br>
              <a:rPr lang="it-IT" sz="1600" b="1" dirty="0">
                <a:solidFill>
                  <a:srgbClr val="CC0000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it-IT" sz="1600" b="1" dirty="0">
                <a:solidFill>
                  <a:srgbClr val="CC0000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EMPOWERMENT PER CITTADINI CON DISAGIO PSICHICO” </a:t>
            </a:r>
          </a:p>
          <a:p>
            <a:pPr>
              <a:lnSpc>
                <a:spcPct val="150000"/>
              </a:lnSpc>
            </a:pPr>
            <a:r>
              <a:rPr lang="it-IT" sz="1200" b="1" dirty="0">
                <a:solidFill>
                  <a:srgbClr val="CC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it-IT" i="1" dirty="0"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</a:p>
          <a:p>
            <a:pPr>
              <a:lnSpc>
                <a:spcPct val="150000"/>
              </a:lnSpc>
            </a:pPr>
            <a:r>
              <a:rPr lang="it-IT" b="1" dirty="0">
                <a:solidFill>
                  <a:srgbClr val="EA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    </a:t>
            </a:r>
            <a:r>
              <a:rPr lang="it-IT" sz="1600" b="1" dirty="0">
                <a:solidFill>
                  <a:srgbClr val="CC0000"/>
                </a:solidFill>
                <a:latin typeface="Arial Rounded MT Bold" panose="020F0704030504030204" pitchFamily="34" charset="0"/>
                <a:cs typeface="Calibri" panose="020F0502020204030204" pitchFamily="34" charset="0"/>
              </a:rPr>
              <a:t>“IN ITINERE - PERCORSI PER PERSONE SENZA DIMORA CON DISAGIO PSICHICO“ </a:t>
            </a:r>
            <a:br>
              <a:rPr lang="it-IT" sz="1600" b="1" dirty="0">
                <a:solidFill>
                  <a:srgbClr val="CC0000"/>
                </a:solidFill>
                <a:latin typeface="Arial Rounded MT Bold" panose="020F0704030504030204" pitchFamily="34" charset="0"/>
                <a:cs typeface="Calibri" panose="020F0502020204030204" pitchFamily="34" charset="0"/>
              </a:rPr>
            </a:br>
            <a:r>
              <a:rPr lang="it-IT" sz="1600" b="1" dirty="0">
                <a:solidFill>
                  <a:srgbClr val="CC0000"/>
                </a:solidFill>
                <a:latin typeface="Arial Rounded MT Bold" panose="020F0704030504030204" pitchFamily="34" charset="0"/>
                <a:cs typeface="Calibri" panose="020F0502020204030204" pitchFamily="34" charset="0"/>
              </a:rPr>
              <a:t>		</a:t>
            </a:r>
            <a:endParaRPr lang="it-IT" sz="1200" dirty="0">
              <a:solidFill>
                <a:schemeClr val="accent2">
                  <a:lumMod val="50000"/>
                </a:schemeClr>
              </a:solidFill>
              <a:latin typeface="Arial Rounded MT Bold" panose="020F07040305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it-IT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" name="Picture 2" descr="Anteprima immagine">
            <a:extLst>
              <a:ext uri="{FF2B5EF4-FFF2-40B4-BE49-F238E27FC236}">
                <a16:creationId xmlns:a16="http://schemas.microsoft.com/office/drawing/2014/main" id="{A2218F21-7DA9-9EA7-5624-039483B985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1339" y="6381328"/>
            <a:ext cx="3862662" cy="495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284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187450" y="188640"/>
            <a:ext cx="7775575" cy="646385"/>
          </a:xfrm>
        </p:spPr>
        <p:txBody>
          <a:bodyPr/>
          <a:lstStyle/>
          <a:p>
            <a:pPr algn="ctr"/>
            <a:r>
              <a:rPr lang="it-IT" sz="2000" b="1" dirty="0">
                <a:solidFill>
                  <a:srgbClr val="C00000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AREE D’INTERVENTO E OBIETTIVI DELLA COPROGETTAZIONE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187450" y="1052512"/>
            <a:ext cx="7775574" cy="5805488"/>
          </a:xfrm>
        </p:spPr>
        <p:txBody>
          <a:bodyPr/>
          <a:lstStyle/>
          <a:p>
            <a:pPr lvl="0" algn="just">
              <a:lnSpc>
                <a:spcPct val="115000"/>
              </a:lnSpc>
              <a:spcAft>
                <a:spcPts val="1000"/>
              </a:spcAft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it-IT" sz="1800" b="1" u="sng" dirty="0">
                <a:solidFill>
                  <a:srgbClr val="C00000"/>
                </a:solidFill>
                <a:latin typeface="Arial Rounded MT Bold" panose="020F0704030504030204" pitchFamily="34" charset="0"/>
              </a:rPr>
              <a:t>Operazione «Vivere in Salute Mentale»:</a:t>
            </a:r>
            <a:r>
              <a:rPr lang="it-IT" sz="1800" dirty="0"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lvl="0" indent="0" algn="just">
              <a:lnSpc>
                <a:spcPct val="100000"/>
              </a:lnSpc>
              <a:spcAft>
                <a:spcPts val="1000"/>
              </a:spcAft>
            </a:pPr>
            <a:r>
              <a:rPr lang="it-IT" sz="1400" dirty="0">
                <a:solidFill>
                  <a:srgbClr val="002060"/>
                </a:solidFill>
                <a:latin typeface="Arial Rounded MT Bold" panose="020F0704030504030204" pitchFamily="34" charset="0"/>
                <a:cs typeface="Calibri" panose="020F0502020204030204" pitchFamily="34" charset="0"/>
              </a:rPr>
              <a:t>I progetti attivati nell’ambito di questa Operazione sono 3: </a:t>
            </a:r>
          </a:p>
          <a:p>
            <a:pPr marL="0" lvl="0" indent="0" algn="ctr">
              <a:lnSpc>
                <a:spcPct val="100000"/>
              </a:lnSpc>
              <a:spcAft>
                <a:spcPts val="1000"/>
              </a:spcAft>
            </a:pPr>
            <a:r>
              <a:rPr lang="it-IT" sz="1200" b="1" dirty="0">
                <a:solidFill>
                  <a:srgbClr val="002060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«R3 -  INSIEME PER LA RECOVERY »</a:t>
            </a:r>
          </a:p>
          <a:p>
            <a:pPr marL="0" lvl="0" indent="0" algn="ctr">
              <a:lnSpc>
                <a:spcPct val="100000"/>
              </a:lnSpc>
              <a:spcAft>
                <a:spcPts val="1000"/>
              </a:spcAft>
            </a:pPr>
            <a:r>
              <a:rPr lang="it-IT" sz="1200" b="1" dirty="0">
                <a:solidFill>
                  <a:srgbClr val="002060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 L’ARTE DEL POSSIBILE » </a:t>
            </a:r>
          </a:p>
          <a:p>
            <a:pPr marL="0" lvl="0" indent="0" algn="ctr">
              <a:lnSpc>
                <a:spcPct val="100000"/>
              </a:lnSpc>
              <a:spcAft>
                <a:spcPts val="1000"/>
              </a:spcAft>
            </a:pPr>
            <a:r>
              <a:rPr lang="it-IT" sz="1200" b="1" dirty="0">
                <a:solidFill>
                  <a:srgbClr val="002060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 ACCOGLIMI PLUS »</a:t>
            </a:r>
            <a:endParaRPr lang="it-IT" sz="1200" b="1" dirty="0">
              <a:solidFill>
                <a:srgbClr val="002060"/>
              </a:solidFill>
              <a:effectLst/>
              <a:latin typeface="Arial Rounded MT Bold" panose="020F07040305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Aft>
                <a:spcPts val="1000"/>
              </a:spcAft>
            </a:pPr>
            <a:r>
              <a:rPr lang="it-IT" sz="1400" dirty="0">
                <a:solidFill>
                  <a:srgbClr val="002060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it-IT" sz="1400" dirty="0">
                <a:solidFill>
                  <a:srgbClr val="002060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biettivo: offrire risorse e opportunità alle persone con disagio psichico, valorizza</a:t>
            </a:r>
            <a:r>
              <a:rPr lang="it-IT" sz="1400" dirty="0">
                <a:solidFill>
                  <a:srgbClr val="002060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ndone e</a:t>
            </a:r>
            <a:r>
              <a:rPr lang="it-IT" sz="1400" dirty="0">
                <a:solidFill>
                  <a:srgbClr val="002060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potenziandone le </a:t>
            </a:r>
            <a:r>
              <a:rPr lang="it-IT" sz="1400" dirty="0">
                <a:solidFill>
                  <a:srgbClr val="002060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capacità</a:t>
            </a:r>
            <a:r>
              <a:rPr lang="it-IT" sz="1400" dirty="0">
                <a:solidFill>
                  <a:srgbClr val="002060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nelle varie dimensioni della vita quotidiana, attraverso l’attivazione di azioni declinate all’interno </a:t>
            </a:r>
            <a:r>
              <a:rPr lang="it-IT" sz="1400" dirty="0">
                <a:solidFill>
                  <a:srgbClr val="002060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 </a:t>
            </a:r>
            <a:r>
              <a:rPr lang="it-IT" sz="1400" dirty="0">
                <a:solidFill>
                  <a:srgbClr val="002060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 macroaree prioritarie:</a:t>
            </a:r>
          </a:p>
          <a:p>
            <a:pPr marL="285750" lvl="0" indent="-285750" algn="just">
              <a:lnSpc>
                <a:spcPct val="100000"/>
              </a:lnSpc>
              <a:spcAft>
                <a:spcPts val="1000"/>
              </a:spcAft>
              <a:buClr>
                <a:srgbClr val="C00000"/>
              </a:buClr>
              <a:buFont typeface="Wingdings" panose="05000000000000000000" pitchFamily="2" charset="2"/>
              <a:buChar char="v"/>
            </a:pPr>
            <a:r>
              <a:rPr lang="it-IT" sz="1200" dirty="0">
                <a:solidFill>
                  <a:srgbClr val="002060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ABITARE </a:t>
            </a:r>
          </a:p>
          <a:p>
            <a:pPr marL="285750" lvl="0" indent="-285750" algn="just">
              <a:lnSpc>
                <a:spcPct val="100000"/>
              </a:lnSpc>
              <a:spcAft>
                <a:spcPts val="1000"/>
              </a:spcAft>
              <a:buClr>
                <a:srgbClr val="C00000"/>
              </a:buClr>
              <a:buFont typeface="Wingdings" panose="05000000000000000000" pitchFamily="2" charset="2"/>
              <a:buChar char="v"/>
            </a:pPr>
            <a:r>
              <a:rPr lang="it-IT" sz="1200" dirty="0">
                <a:solidFill>
                  <a:srgbClr val="002060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PROMOZIONE CULTURA DEL LAVORO</a:t>
            </a:r>
          </a:p>
          <a:p>
            <a:pPr marL="285750" lvl="0" indent="-285750" algn="just">
              <a:lnSpc>
                <a:spcPct val="100000"/>
              </a:lnSpc>
              <a:spcAft>
                <a:spcPts val="1000"/>
              </a:spcAft>
              <a:buClr>
                <a:srgbClr val="C00000"/>
              </a:buClr>
              <a:buFont typeface="Wingdings" panose="05000000000000000000" pitchFamily="2" charset="2"/>
              <a:buChar char="v"/>
            </a:pPr>
            <a:r>
              <a:rPr lang="it-IT" sz="1200" dirty="0">
                <a:solidFill>
                  <a:srgbClr val="002060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PREVENZIONE, PROMOZIONE CULTURALE E LOTTA ALLO STIGMA</a:t>
            </a:r>
          </a:p>
          <a:p>
            <a:pPr marL="285750" lvl="0" indent="-285750" algn="just">
              <a:lnSpc>
                <a:spcPct val="100000"/>
              </a:lnSpc>
              <a:spcAft>
                <a:spcPts val="1000"/>
              </a:spcAft>
              <a:buClr>
                <a:srgbClr val="C00000"/>
              </a:buClr>
              <a:buFont typeface="Wingdings" panose="05000000000000000000" pitchFamily="2" charset="2"/>
              <a:buChar char="v"/>
            </a:pPr>
            <a:r>
              <a:rPr lang="it-IT" sz="1200" dirty="0">
                <a:solidFill>
                  <a:srgbClr val="002060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CARCERE/REMS</a:t>
            </a:r>
          </a:p>
          <a:p>
            <a:pPr marL="285750" lvl="0" indent="-285750" algn="just">
              <a:lnSpc>
                <a:spcPct val="100000"/>
              </a:lnSpc>
              <a:spcAft>
                <a:spcPts val="1000"/>
              </a:spcAft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it-IT" sz="1600" b="1" u="sng" dirty="0">
                <a:solidFill>
                  <a:srgbClr val="C00000"/>
                </a:solidFill>
                <a:latin typeface="Arial Rounded MT Bold" panose="020F0704030504030204" pitchFamily="34" charset="0"/>
              </a:rPr>
              <a:t> Operazione «In Itinere»:</a:t>
            </a:r>
          </a:p>
          <a:p>
            <a:pPr marL="0" indent="0">
              <a:lnSpc>
                <a:spcPct val="100000"/>
              </a:lnSpc>
              <a:spcAft>
                <a:spcPts val="1000"/>
              </a:spcAft>
            </a:pPr>
            <a:r>
              <a:rPr lang="it-IT" sz="1400" dirty="0">
                <a:solidFill>
                  <a:srgbClr val="002060"/>
                </a:solidFill>
                <a:latin typeface="Arial Rounded MT Bold" panose="020F0704030504030204" pitchFamily="34" charset="0"/>
                <a:cs typeface="Calibri" panose="020F0502020204030204" pitchFamily="34" charset="0"/>
              </a:rPr>
              <a:t>Progetto unico:</a:t>
            </a:r>
            <a:r>
              <a:rPr lang="it-IT" sz="1400" i="1" dirty="0">
                <a:solidFill>
                  <a:srgbClr val="002060"/>
                </a:solidFill>
                <a:latin typeface="Arial Rounded MT Bold" panose="020F0704030504030204" pitchFamily="34" charset="0"/>
                <a:cs typeface="Calibri" panose="020F0502020204030204" pitchFamily="34" charset="0"/>
              </a:rPr>
              <a:t> </a:t>
            </a:r>
            <a:r>
              <a:rPr lang="it-IT" sz="1400" b="1" dirty="0">
                <a:solidFill>
                  <a:srgbClr val="002060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«SCONFINATI» </a:t>
            </a:r>
          </a:p>
          <a:p>
            <a:pPr marL="0" indent="0">
              <a:lnSpc>
                <a:spcPct val="100000"/>
              </a:lnSpc>
              <a:spcAft>
                <a:spcPts val="1000"/>
              </a:spcAft>
            </a:pPr>
            <a:r>
              <a:rPr lang="it-IT" sz="1400" dirty="0">
                <a:solidFill>
                  <a:srgbClr val="002060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Obiettivo: c</a:t>
            </a:r>
            <a:r>
              <a:rPr lang="it-IT" sz="1400" dirty="0">
                <a:solidFill>
                  <a:srgbClr val="002060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ostruire percorsi inclusivi e volti all’autonomia per </a:t>
            </a:r>
            <a:r>
              <a:rPr lang="it-IT" sz="1400" dirty="0">
                <a:solidFill>
                  <a:srgbClr val="002060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persone senza dimora o a rischio di grave emarginazione, italiane o coinvolte in percorsi migratori, in condizione di disagio psichico, attraverso una presa in carico integrata e multiprofessionale, nell’area GRAVI</a:t>
            </a:r>
            <a:r>
              <a:rPr lang="it-IT" sz="1400" b="1" dirty="0">
                <a:solidFill>
                  <a:srgbClr val="002060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400" dirty="0">
                <a:solidFill>
                  <a:srgbClr val="002060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MARGINALITA</a:t>
            </a:r>
            <a:r>
              <a:rPr lang="it-IT" sz="1400" b="1" dirty="0">
                <a:solidFill>
                  <a:srgbClr val="002060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’ </a:t>
            </a:r>
            <a:r>
              <a:rPr lang="it-IT" sz="1400" dirty="0">
                <a:solidFill>
                  <a:srgbClr val="002060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 NUOVE EMERGENZE.</a:t>
            </a:r>
          </a:p>
        </p:txBody>
      </p:sp>
      <p:pic>
        <p:nvPicPr>
          <p:cNvPr id="4" name="Picture 2" descr="Anteprima immagine">
            <a:extLst>
              <a:ext uri="{FF2B5EF4-FFF2-40B4-BE49-F238E27FC236}">
                <a16:creationId xmlns:a16="http://schemas.microsoft.com/office/drawing/2014/main" id="{5BF4C25F-C917-56C5-9870-2FDBC92E27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1339" y="6381328"/>
            <a:ext cx="3862662" cy="495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73259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187624" y="117103"/>
            <a:ext cx="7775575" cy="719137"/>
          </a:xfrm>
        </p:spPr>
        <p:txBody>
          <a:bodyPr anchor="ctr"/>
          <a:lstStyle/>
          <a:p>
            <a:pPr algn="ctr"/>
            <a:r>
              <a:rPr lang="it-IT" sz="2000" b="1" dirty="0">
                <a:solidFill>
                  <a:srgbClr val="C00000"/>
                </a:solidFill>
                <a:latin typeface="Arial Rounded MT Bold" panose="020F0704030504030204" pitchFamily="34" charset="0"/>
              </a:rPr>
              <a:t>INTERVENTI E PROGETTI </a:t>
            </a:r>
            <a:br>
              <a:rPr lang="it-IT" sz="2000" b="1" dirty="0">
                <a:solidFill>
                  <a:srgbClr val="C00000"/>
                </a:solidFill>
                <a:latin typeface="Arial Rounded MT Bold" panose="020F0704030504030204" pitchFamily="34" charset="0"/>
              </a:rPr>
            </a:br>
            <a:r>
              <a:rPr lang="it-IT" sz="2000" b="1" i="1" dirty="0">
                <a:solidFill>
                  <a:srgbClr val="C00000"/>
                </a:solidFill>
                <a:latin typeface="Arial Rounded MT Bold" panose="020F0704030504030204" pitchFamily="34" charset="0"/>
              </a:rPr>
              <a:t>Vivere in Salute Mentale</a:t>
            </a:r>
          </a:p>
        </p:txBody>
      </p:sp>
      <p:grpSp>
        <p:nvGrpSpPr>
          <p:cNvPr id="9" name="Gruppo 8">
            <a:extLst>
              <a:ext uri="{FF2B5EF4-FFF2-40B4-BE49-F238E27FC236}">
                <a16:creationId xmlns:a16="http://schemas.microsoft.com/office/drawing/2014/main" id="{137D5490-5912-58FF-BBE8-6DBC065F9CE7}"/>
              </a:ext>
            </a:extLst>
          </p:cNvPr>
          <p:cNvGrpSpPr/>
          <p:nvPr/>
        </p:nvGrpSpPr>
        <p:grpSpPr>
          <a:xfrm>
            <a:off x="1403647" y="1201160"/>
            <a:ext cx="7346787" cy="553998"/>
            <a:chOff x="1403647" y="1201160"/>
            <a:chExt cx="7346787" cy="553998"/>
          </a:xfrm>
        </p:grpSpPr>
        <p:sp>
          <p:nvSpPr>
            <p:cNvPr id="5" name="CasellaDiTesto 4">
              <a:extLst>
                <a:ext uri="{FF2B5EF4-FFF2-40B4-BE49-F238E27FC236}">
                  <a16:creationId xmlns:a16="http://schemas.microsoft.com/office/drawing/2014/main" id="{91AEE4E7-5AEC-468F-A671-282842EFAB24}"/>
                </a:ext>
              </a:extLst>
            </p:cNvPr>
            <p:cNvSpPr txBox="1"/>
            <p:nvPr/>
          </p:nvSpPr>
          <p:spPr>
            <a:xfrm>
              <a:off x="1835696" y="1201160"/>
              <a:ext cx="3024336" cy="553998"/>
            </a:xfrm>
            <a:prstGeom prst="rect">
              <a:avLst/>
            </a:prstGeom>
            <a:noFill/>
            <a:ln w="12700">
              <a:solidFill>
                <a:srgbClr val="C00000"/>
              </a:solidFill>
            </a:ln>
            <a:effectLst/>
          </p:spPr>
          <p:txBody>
            <a:bodyPr wrap="square" rtlCol="0">
              <a:spAutoFit/>
            </a:bodyPr>
            <a:lstStyle/>
            <a:p>
              <a:pPr algn="ctr"/>
              <a:r>
                <a:rPr lang="it-IT" sz="1600" b="1" dirty="0">
                  <a:solidFill>
                    <a:srgbClr val="002060"/>
                  </a:solidFill>
                  <a:latin typeface="Arial Rounded MT Bold" panose="020F0704030504030204" pitchFamily="34" charset="0"/>
                </a:rPr>
                <a:t>Finanziamento complessivo </a:t>
              </a:r>
            </a:p>
            <a:p>
              <a:pPr algn="ctr"/>
              <a:r>
                <a:rPr lang="it-IT" sz="1400" b="1" dirty="0">
                  <a:solidFill>
                    <a:srgbClr val="002060"/>
                  </a:solidFill>
                  <a:latin typeface="Arial Rounded MT Bold" panose="020F0704030504030204" pitchFamily="34" charset="0"/>
                </a:rPr>
                <a:t>2024-2027</a:t>
              </a:r>
            </a:p>
          </p:txBody>
        </p:sp>
        <p:sp>
          <p:nvSpPr>
            <p:cNvPr id="7" name="CasellaDiTesto 6">
              <a:extLst>
                <a:ext uri="{FF2B5EF4-FFF2-40B4-BE49-F238E27FC236}">
                  <a16:creationId xmlns:a16="http://schemas.microsoft.com/office/drawing/2014/main" id="{558FBF9F-0782-4225-B2EE-4C5B83C3B294}"/>
                </a:ext>
              </a:extLst>
            </p:cNvPr>
            <p:cNvSpPr txBox="1"/>
            <p:nvPr/>
          </p:nvSpPr>
          <p:spPr>
            <a:xfrm>
              <a:off x="5149282" y="1268760"/>
              <a:ext cx="36011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t-IT" b="1" dirty="0">
                  <a:solidFill>
                    <a:srgbClr val="002060"/>
                  </a:solidFill>
                  <a:latin typeface="Arial Rounded MT Bold" panose="020F0704030504030204" pitchFamily="34" charset="0"/>
                </a:rPr>
                <a:t>3.457.800 </a:t>
              </a:r>
              <a:r>
                <a:rPr lang="it-IT" sz="1600" b="1" dirty="0">
                  <a:solidFill>
                    <a:srgbClr val="002060"/>
                  </a:solidFill>
                  <a:latin typeface="Arial Rounded MT Bold" panose="020F0704030504030204" pitchFamily="34" charset="0"/>
                </a:rPr>
                <a:t>euro</a:t>
              </a:r>
            </a:p>
          </p:txBody>
        </p:sp>
        <p:sp>
          <p:nvSpPr>
            <p:cNvPr id="8" name="Triangolo isoscele 7">
              <a:extLst>
                <a:ext uri="{FF2B5EF4-FFF2-40B4-BE49-F238E27FC236}">
                  <a16:creationId xmlns:a16="http://schemas.microsoft.com/office/drawing/2014/main" id="{2157B10E-A3DF-4F41-A2A9-788250679351}"/>
                </a:ext>
              </a:extLst>
            </p:cNvPr>
            <p:cNvSpPr/>
            <p:nvPr/>
          </p:nvSpPr>
          <p:spPr bwMode="auto">
            <a:xfrm rot="5400000">
              <a:off x="1360834" y="1311573"/>
              <a:ext cx="430887" cy="345261"/>
            </a:xfrm>
            <a:prstGeom prst="triangle">
              <a:avLst/>
            </a:prstGeom>
            <a:solidFill>
              <a:srgbClr val="C00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it-IT" sz="1800" b="0" i="0" u="none" strike="noStrike" cap="none" normalizeH="0" baseline="0" dirty="0">
                <a:ln>
                  <a:noFill/>
                </a:ln>
                <a:effectLst/>
                <a:latin typeface="Arial" charset="0"/>
                <a:ea typeface="Microsoft YaHei" charset="-122"/>
              </a:endParaRPr>
            </a:p>
          </p:txBody>
        </p:sp>
      </p:grpSp>
      <p:graphicFrame>
        <p:nvGraphicFramePr>
          <p:cNvPr id="3" name="Diagramma 2"/>
          <p:cNvGraphicFramePr/>
          <p:nvPr>
            <p:extLst>
              <p:ext uri="{D42A27DB-BD31-4B8C-83A1-F6EECF244321}">
                <p14:modId xmlns:p14="http://schemas.microsoft.com/office/powerpoint/2010/main" val="2198963078"/>
              </p:ext>
            </p:extLst>
          </p:nvPr>
        </p:nvGraphicFramePr>
        <p:xfrm>
          <a:off x="1503199" y="1996249"/>
          <a:ext cx="2310963" cy="5232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E4A404A1-F024-4BE9-B5A8-BBE420DD744F}"/>
              </a:ext>
            </a:extLst>
          </p:cNvPr>
          <p:cNvSpPr txBox="1"/>
          <p:nvPr/>
        </p:nvSpPr>
        <p:spPr>
          <a:xfrm>
            <a:off x="1548022" y="2636912"/>
            <a:ext cx="2232248" cy="3000821"/>
          </a:xfrm>
          <a:prstGeom prst="rect">
            <a:avLst/>
          </a:prstGeom>
          <a:noFill/>
          <a:ln w="127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endParaRPr lang="it-IT" sz="1050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r>
              <a:rPr lang="it-IT" sz="105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Azioni integrate secondo il modello del Budget di Salute, rivolte a soggetti con disagio psichico con finalità di  promozione  di percorsi di vita autonoma e attività d’inclusione.</a:t>
            </a:r>
          </a:p>
          <a:p>
            <a:endParaRPr lang="it-IT" sz="1050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marL="182563" indent="-182563">
              <a:buFont typeface="Wingdings" panose="05000000000000000000" pitchFamily="2" charset="2"/>
              <a:buChar char="§"/>
              <a:tabLst>
                <a:tab pos="182563" algn="l"/>
              </a:tabLst>
            </a:pPr>
            <a:r>
              <a:rPr lang="it-IT" sz="105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Aree di intervento: </a:t>
            </a:r>
            <a:r>
              <a:rPr lang="it-IT" sz="105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ABITARE –   PROMOZIONE LAVORO -CARCERE</a:t>
            </a:r>
          </a:p>
          <a:p>
            <a:pPr marL="182563" indent="-182563">
              <a:buFont typeface="Wingdings" panose="05000000000000000000" pitchFamily="2" charset="2"/>
              <a:buChar char="§"/>
              <a:tabLst>
                <a:tab pos="182563" algn="l"/>
              </a:tabLst>
            </a:pPr>
            <a:endParaRPr lang="it-IT" sz="1050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marL="182563" indent="-182563">
              <a:buFont typeface="Wingdings" panose="05000000000000000000" pitchFamily="2" charset="2"/>
              <a:buChar char="§"/>
              <a:tabLst>
                <a:tab pos="182563" algn="l"/>
              </a:tabLst>
            </a:pPr>
            <a:r>
              <a:rPr lang="it-IT" sz="105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Durata: </a:t>
            </a:r>
            <a:r>
              <a:rPr lang="it-IT" sz="105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24 mesi + eventuali ulteriori 12/36 mesi</a:t>
            </a:r>
          </a:p>
          <a:p>
            <a:pPr marL="182563" indent="-182563">
              <a:buFont typeface="Wingdings" panose="05000000000000000000" pitchFamily="2" charset="2"/>
              <a:buChar char="§"/>
              <a:tabLst>
                <a:tab pos="182563" algn="l"/>
              </a:tabLst>
            </a:pPr>
            <a:endParaRPr lang="it-IT" sz="1050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marL="182563" indent="-182563">
              <a:buFont typeface="Wingdings" panose="05000000000000000000" pitchFamily="2" charset="2"/>
              <a:buChar char="§"/>
              <a:tabLst>
                <a:tab pos="182563" algn="l"/>
              </a:tabLst>
            </a:pPr>
            <a:r>
              <a:rPr lang="it-IT" sz="105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Capofila: CONSORZIO SIR </a:t>
            </a:r>
          </a:p>
          <a:p>
            <a:endParaRPr lang="it-IT" sz="1050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</p:txBody>
      </p:sp>
      <p:graphicFrame>
        <p:nvGraphicFramePr>
          <p:cNvPr id="4" name="Diagramma 3"/>
          <p:cNvGraphicFramePr/>
          <p:nvPr>
            <p:extLst>
              <p:ext uri="{D42A27DB-BD31-4B8C-83A1-F6EECF244321}">
                <p14:modId xmlns:p14="http://schemas.microsoft.com/office/powerpoint/2010/main" val="3538307461"/>
              </p:ext>
            </p:extLst>
          </p:nvPr>
        </p:nvGraphicFramePr>
        <p:xfrm>
          <a:off x="4035075" y="1980397"/>
          <a:ext cx="2228415" cy="5386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82B34201-A422-48D1-9A4B-C8390BE96277}"/>
              </a:ext>
            </a:extLst>
          </p:cNvPr>
          <p:cNvSpPr txBox="1"/>
          <p:nvPr/>
        </p:nvSpPr>
        <p:spPr>
          <a:xfrm>
            <a:off x="4035075" y="2648453"/>
            <a:ext cx="2232248" cy="3016210"/>
          </a:xfrm>
          <a:prstGeom prst="rect">
            <a:avLst/>
          </a:prstGeom>
          <a:noFill/>
          <a:ln w="127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endParaRPr lang="it-IT" sz="1000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r>
              <a:rPr lang="it-IT" sz="10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Azioni rivolte a </a:t>
            </a:r>
            <a:r>
              <a:rPr lang="it-CH" sz="10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utenti psichiatrici con scarse esperienze lavorative</a:t>
            </a:r>
            <a:r>
              <a:rPr lang="it-IT" sz="10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 e ha l’obiettivo di creare un sistema </a:t>
            </a:r>
            <a:r>
              <a:rPr lang="it-CH" sz="10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di opportunità che abbia una funzione sia inclusiva nei confronti del singolo che produttiva rivolta alla comunità </a:t>
            </a:r>
            <a:endParaRPr lang="it-IT" sz="1000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endParaRPr lang="it-IT" sz="1000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endParaRPr lang="it-IT" sz="1000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it-IT" sz="10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Area di intervento: </a:t>
            </a:r>
            <a:r>
              <a:rPr lang="it-IT" sz="10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PROMOZIONE LAVORO</a:t>
            </a:r>
          </a:p>
          <a:p>
            <a:endParaRPr lang="it-IT" sz="100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it-IT" sz="10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Durata: 24 mesi + eventuali ulteriori 12/36 mesi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it-IT" sz="1000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it-IT" sz="10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Capofila</a:t>
            </a:r>
            <a:r>
              <a:rPr lang="it-IT" sz="10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: LA FABBRICA DI OLINDA</a:t>
            </a:r>
            <a:endParaRPr lang="it-IT" sz="100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endParaRPr lang="it-IT" sz="100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</p:txBody>
      </p:sp>
      <p:graphicFrame>
        <p:nvGraphicFramePr>
          <p:cNvPr id="6" name="Diagramma 5"/>
          <p:cNvGraphicFramePr/>
          <p:nvPr>
            <p:extLst>
              <p:ext uri="{D42A27DB-BD31-4B8C-83A1-F6EECF244321}">
                <p14:modId xmlns:p14="http://schemas.microsoft.com/office/powerpoint/2010/main" val="1919305856"/>
              </p:ext>
            </p:extLst>
          </p:nvPr>
        </p:nvGraphicFramePr>
        <p:xfrm>
          <a:off x="6516216" y="1994592"/>
          <a:ext cx="2232248" cy="4693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F68619E5-7443-41C3-8794-305DDBF75503}"/>
              </a:ext>
            </a:extLst>
          </p:cNvPr>
          <p:cNvSpPr txBox="1"/>
          <p:nvPr/>
        </p:nvSpPr>
        <p:spPr>
          <a:xfrm>
            <a:off x="6514714" y="2651969"/>
            <a:ext cx="2233750" cy="2993127"/>
          </a:xfrm>
          <a:prstGeom prst="rect">
            <a:avLst/>
          </a:prstGeom>
          <a:noFill/>
          <a:ln w="127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endParaRPr lang="it-IT" sz="105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r>
              <a:rPr lang="it-IT" sz="105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Azioni di prevenzione e interventi di prossimità  rivolti ad adolescenti, giovani e famiglie, con finalità di inclusione e implementazione  nel tessuto sociale di risorse di ascolto, di significazione e di orientamento.</a:t>
            </a:r>
            <a:br>
              <a:rPr lang="it-IT" sz="1050" dirty="0">
                <a:solidFill>
                  <a:srgbClr val="002060"/>
                </a:solidFill>
                <a:latin typeface="Arial Rounded MT Bold" panose="020F0704030504030204" pitchFamily="34" charset="0"/>
              </a:rPr>
            </a:br>
            <a:endParaRPr lang="it-IT" sz="1050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marL="171450" indent="-17145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it-IT" sz="105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Area di intervento: </a:t>
            </a:r>
            <a:r>
              <a:rPr lang="it-IT" sz="105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PREVENZIONE, PROMOZIONE CULTURALE E LOTTA ALLO STIGMA </a:t>
            </a:r>
          </a:p>
          <a:p>
            <a:pPr marL="171450" indent="-17145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it-IT" sz="105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Durata: 24 mesi + eventuali ulteriori 12/36 mesi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it-IT" sz="105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Capofila</a:t>
            </a:r>
            <a:r>
              <a:rPr lang="it-IT" sz="105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: MINOTAURO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05EF1F78-F382-05B6-880A-E0E29E928093}"/>
              </a:ext>
            </a:extLst>
          </p:cNvPr>
          <p:cNvSpPr txBox="1"/>
          <p:nvPr/>
        </p:nvSpPr>
        <p:spPr>
          <a:xfrm>
            <a:off x="1542556" y="5730247"/>
            <a:ext cx="2232248" cy="492443"/>
          </a:xfrm>
          <a:prstGeom prst="rect">
            <a:avLst/>
          </a:prstGeom>
          <a:solidFill>
            <a:srgbClr val="002060"/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it-IT" sz="13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Finanziamento: </a:t>
            </a:r>
          </a:p>
          <a:p>
            <a:pPr algn="ctr"/>
            <a:r>
              <a:rPr lang="it-IT" sz="1300" b="1" dirty="0">
                <a:solidFill>
                  <a:schemeClr val="bg1"/>
                </a:solidFill>
                <a:latin typeface="Arial Rounded MT Bold" panose="020F0704030504030204" pitchFamily="34" charset="0"/>
              </a:rPr>
              <a:t>2.174.886,44 euro</a:t>
            </a: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ED60F264-1DAB-17B2-DED2-40133D5C6C7C}"/>
              </a:ext>
            </a:extLst>
          </p:cNvPr>
          <p:cNvSpPr txBox="1"/>
          <p:nvPr/>
        </p:nvSpPr>
        <p:spPr>
          <a:xfrm>
            <a:off x="4020693" y="5730247"/>
            <a:ext cx="2232248" cy="492443"/>
          </a:xfrm>
          <a:prstGeom prst="rect">
            <a:avLst/>
          </a:prstGeom>
          <a:solidFill>
            <a:srgbClr val="002060"/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it-IT" sz="13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Finanziamento:</a:t>
            </a:r>
          </a:p>
          <a:p>
            <a:pPr algn="ctr"/>
            <a:r>
              <a:rPr lang="it-IT" sz="1300" b="1" dirty="0">
                <a:solidFill>
                  <a:schemeClr val="bg1"/>
                </a:solidFill>
                <a:latin typeface="Arial Rounded MT Bold" panose="020F0704030504030204" pitchFamily="34" charset="0"/>
              </a:rPr>
              <a:t>225.000  euro</a:t>
            </a: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8FC2E656-6D59-FF38-7941-1D2BB416B746}"/>
              </a:ext>
            </a:extLst>
          </p:cNvPr>
          <p:cNvSpPr txBox="1"/>
          <p:nvPr/>
        </p:nvSpPr>
        <p:spPr>
          <a:xfrm>
            <a:off x="6519976" y="5730247"/>
            <a:ext cx="2232248" cy="507831"/>
          </a:xfrm>
          <a:prstGeom prst="rect">
            <a:avLst/>
          </a:prstGeom>
          <a:solidFill>
            <a:srgbClr val="002060"/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it-IT" sz="13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Finanziamento: </a:t>
            </a:r>
          </a:p>
          <a:p>
            <a:pPr algn="ctr"/>
            <a:r>
              <a:rPr lang="it-IT" sz="1400" b="1" dirty="0">
                <a:solidFill>
                  <a:schemeClr val="bg1"/>
                </a:solidFill>
                <a:latin typeface="Arial Rounded MT Bold" panose="020F0704030504030204" pitchFamily="34" charset="0"/>
              </a:rPr>
              <a:t>1.057.913,57 euro</a:t>
            </a:r>
            <a:endParaRPr lang="it-IT" sz="1300" b="1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</p:txBody>
      </p:sp>
      <p:pic>
        <p:nvPicPr>
          <p:cNvPr id="14" name="Picture 2" descr="Anteprima immagine">
            <a:extLst>
              <a:ext uri="{FF2B5EF4-FFF2-40B4-BE49-F238E27FC236}">
                <a16:creationId xmlns:a16="http://schemas.microsoft.com/office/drawing/2014/main" id="{1DE8316E-2791-3AA3-7F38-2A2FA3A336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1339" y="6381328"/>
            <a:ext cx="3862662" cy="495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3230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187624" y="117103"/>
            <a:ext cx="7775575" cy="719137"/>
          </a:xfrm>
        </p:spPr>
        <p:txBody>
          <a:bodyPr anchor="ctr"/>
          <a:lstStyle/>
          <a:p>
            <a:pPr algn="ctr"/>
            <a:r>
              <a:rPr lang="it-IT" sz="2000" b="1" dirty="0">
                <a:solidFill>
                  <a:srgbClr val="C00000"/>
                </a:solidFill>
                <a:latin typeface="Arial Rounded MT Bold" panose="020F0704030504030204" pitchFamily="34" charset="0"/>
              </a:rPr>
              <a:t>AVANZAMENTO al  31.12.2024 </a:t>
            </a:r>
            <a:br>
              <a:rPr lang="it-IT" sz="2000" b="1" dirty="0">
                <a:solidFill>
                  <a:srgbClr val="C00000"/>
                </a:solidFill>
                <a:latin typeface="Arial Rounded MT Bold" panose="020F0704030504030204" pitchFamily="34" charset="0"/>
              </a:rPr>
            </a:br>
            <a:r>
              <a:rPr lang="it-IT" sz="2000" b="1" dirty="0">
                <a:solidFill>
                  <a:srgbClr val="C00000"/>
                </a:solidFill>
                <a:latin typeface="Arial Rounded MT Bold" panose="020F0704030504030204" pitchFamily="34" charset="0"/>
              </a:rPr>
              <a:t>PROGETTI </a:t>
            </a:r>
            <a:r>
              <a:rPr lang="it-IT" sz="2000" b="1" i="1" dirty="0">
                <a:solidFill>
                  <a:srgbClr val="C00000"/>
                </a:solidFill>
                <a:latin typeface="Arial Rounded MT Bold" panose="020F0704030504030204" pitchFamily="34" charset="0"/>
              </a:rPr>
              <a:t>Vivere in Salute Mentale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91AEE4E7-5AEC-468F-A671-282842EFAB24}"/>
              </a:ext>
            </a:extLst>
          </p:cNvPr>
          <p:cNvSpPr txBox="1"/>
          <p:nvPr/>
        </p:nvSpPr>
        <p:spPr>
          <a:xfrm>
            <a:off x="7453072" y="1190333"/>
            <a:ext cx="828092" cy="523220"/>
          </a:xfrm>
          <a:prstGeom prst="rect">
            <a:avLst/>
          </a:prstGeom>
          <a:noFill/>
          <a:ln w="12700">
            <a:solidFill>
              <a:srgbClr val="C00000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>
                <a:solidFill>
                  <a:srgbClr val="FF0000"/>
                </a:solidFill>
                <a:latin typeface="Arial Rounded MT Bold" panose="020F0704030504030204" pitchFamily="34" charset="0"/>
              </a:rPr>
              <a:t>694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558FBF9F-0782-4225-B2EE-4C5B83C3B294}"/>
              </a:ext>
            </a:extLst>
          </p:cNvPr>
          <p:cNvSpPr txBox="1"/>
          <p:nvPr/>
        </p:nvSpPr>
        <p:spPr>
          <a:xfrm>
            <a:off x="1690928" y="1332722"/>
            <a:ext cx="56893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PARTECIPANTI COMPLESSIVI  1 giugno – 31 dicembre 2024</a:t>
            </a:r>
          </a:p>
        </p:txBody>
      </p:sp>
      <p:sp>
        <p:nvSpPr>
          <p:cNvPr id="8" name="Triangolo isoscele 7">
            <a:extLst>
              <a:ext uri="{FF2B5EF4-FFF2-40B4-BE49-F238E27FC236}">
                <a16:creationId xmlns:a16="http://schemas.microsoft.com/office/drawing/2014/main" id="{2157B10E-A3DF-4F41-A2A9-788250679351}"/>
              </a:ext>
            </a:extLst>
          </p:cNvPr>
          <p:cNvSpPr/>
          <p:nvPr/>
        </p:nvSpPr>
        <p:spPr bwMode="auto">
          <a:xfrm rot="5400000">
            <a:off x="1287755" y="1305342"/>
            <a:ext cx="430887" cy="345261"/>
          </a:xfrm>
          <a:prstGeom prst="triangle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it-IT" sz="1800" b="0" i="0" u="none" strike="noStrike" cap="none" normalizeH="0" baseline="0" dirty="0">
              <a:ln>
                <a:noFill/>
              </a:ln>
              <a:effectLst/>
              <a:latin typeface="Arial" charset="0"/>
              <a:ea typeface="Microsoft YaHei" charset="-122"/>
            </a:endParaRPr>
          </a:p>
        </p:txBody>
      </p:sp>
      <p:grpSp>
        <p:nvGrpSpPr>
          <p:cNvPr id="10" name="Gruppo 9">
            <a:extLst>
              <a:ext uri="{FF2B5EF4-FFF2-40B4-BE49-F238E27FC236}">
                <a16:creationId xmlns:a16="http://schemas.microsoft.com/office/drawing/2014/main" id="{712DC24E-EF2F-68E6-146C-58C1C8078C17}"/>
              </a:ext>
            </a:extLst>
          </p:cNvPr>
          <p:cNvGrpSpPr/>
          <p:nvPr/>
        </p:nvGrpSpPr>
        <p:grpSpPr>
          <a:xfrm>
            <a:off x="1619672" y="2492896"/>
            <a:ext cx="2048169" cy="540241"/>
            <a:chOff x="1759607" y="2137235"/>
            <a:chExt cx="1832211" cy="522711"/>
          </a:xfrm>
        </p:grpSpPr>
        <p:sp>
          <p:nvSpPr>
            <p:cNvPr id="11" name="Figura a mano libera: forma 10">
              <a:extLst>
                <a:ext uri="{FF2B5EF4-FFF2-40B4-BE49-F238E27FC236}">
                  <a16:creationId xmlns:a16="http://schemas.microsoft.com/office/drawing/2014/main" id="{289DC61D-3DBF-CCE2-B2E4-981152D32597}"/>
                </a:ext>
              </a:extLst>
            </p:cNvPr>
            <p:cNvSpPr/>
            <p:nvPr/>
          </p:nvSpPr>
          <p:spPr>
            <a:xfrm>
              <a:off x="2020961" y="2137235"/>
              <a:ext cx="1570857" cy="522711"/>
            </a:xfrm>
            <a:custGeom>
              <a:avLst/>
              <a:gdLst>
                <a:gd name="connsiteX0" fmla="*/ 0 w 1536790"/>
                <a:gd name="connsiteY0" fmla="*/ 0 h 522709"/>
                <a:gd name="connsiteX1" fmla="*/ 1275436 w 1536790"/>
                <a:gd name="connsiteY1" fmla="*/ 0 h 522709"/>
                <a:gd name="connsiteX2" fmla="*/ 1536790 w 1536790"/>
                <a:gd name="connsiteY2" fmla="*/ 261355 h 522709"/>
                <a:gd name="connsiteX3" fmla="*/ 1275436 w 1536790"/>
                <a:gd name="connsiteY3" fmla="*/ 522709 h 522709"/>
                <a:gd name="connsiteX4" fmla="*/ 0 w 1536790"/>
                <a:gd name="connsiteY4" fmla="*/ 522709 h 522709"/>
                <a:gd name="connsiteX5" fmla="*/ 0 w 1536790"/>
                <a:gd name="connsiteY5" fmla="*/ 0 h 5227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536790" h="522709">
                  <a:moveTo>
                    <a:pt x="1536790" y="522708"/>
                  </a:moveTo>
                  <a:lnTo>
                    <a:pt x="261354" y="522708"/>
                  </a:lnTo>
                  <a:lnTo>
                    <a:pt x="0" y="261354"/>
                  </a:lnTo>
                  <a:lnTo>
                    <a:pt x="261354" y="1"/>
                  </a:lnTo>
                  <a:lnTo>
                    <a:pt x="1536790" y="1"/>
                  </a:lnTo>
                  <a:lnTo>
                    <a:pt x="1536790" y="522708"/>
                  </a:lnTo>
                  <a:close/>
                </a:path>
              </a:pathLst>
            </a:custGeom>
            <a:solidFill>
              <a:srgbClr val="002060"/>
            </a:solidFill>
            <a:ln>
              <a:solidFill>
                <a:srgbClr val="C0000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61177" tIns="45721" rIns="85344" bIns="45721" numCol="1" spcCol="1270" anchor="ctr" anchorCtr="0">
              <a:noAutofit/>
            </a:bodyPr>
            <a:lstStyle/>
            <a:p>
              <a:pPr marL="0" lvl="0" indent="0" algn="ctr" defTabSz="5334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it-IT" sz="1200" b="1" kern="1200" dirty="0">
                  <a:latin typeface="Arial Rounded MT Bold" panose="020F0704030504030204" pitchFamily="34" charset="0"/>
                </a:rPr>
                <a:t>R3 -  INSIEME PER LA RECOVERY</a:t>
              </a:r>
              <a:endParaRPr lang="it-IT" sz="1200" kern="1200" dirty="0">
                <a:latin typeface="Arial Rounded MT Bold" panose="020F0704030504030204" pitchFamily="34" charset="0"/>
              </a:endParaRPr>
            </a:p>
          </p:txBody>
        </p:sp>
        <p:sp>
          <p:nvSpPr>
            <p:cNvPr id="13" name="Ovale 12">
              <a:extLst>
                <a:ext uri="{FF2B5EF4-FFF2-40B4-BE49-F238E27FC236}">
                  <a16:creationId xmlns:a16="http://schemas.microsoft.com/office/drawing/2014/main" id="{F95F7B41-E589-CD0D-F16D-B747B9C6E58D}"/>
                </a:ext>
              </a:extLst>
            </p:cNvPr>
            <p:cNvSpPr/>
            <p:nvPr/>
          </p:nvSpPr>
          <p:spPr>
            <a:xfrm>
              <a:off x="1759607" y="2137236"/>
              <a:ext cx="522709" cy="522709"/>
            </a:xfrm>
            <a:prstGeom prst="ellipse">
              <a:avLst/>
            </a:prstGeom>
            <a:solidFill>
              <a:srgbClr val="C0000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it-IT"/>
            </a:p>
          </p:txBody>
        </p:sp>
      </p:grpSp>
      <p:grpSp>
        <p:nvGrpSpPr>
          <p:cNvPr id="14" name="Gruppo 13">
            <a:extLst>
              <a:ext uri="{FF2B5EF4-FFF2-40B4-BE49-F238E27FC236}">
                <a16:creationId xmlns:a16="http://schemas.microsoft.com/office/drawing/2014/main" id="{A01EC3FA-6F88-E2D5-9667-F78B0FA57228}"/>
              </a:ext>
            </a:extLst>
          </p:cNvPr>
          <p:cNvGrpSpPr/>
          <p:nvPr/>
        </p:nvGrpSpPr>
        <p:grpSpPr>
          <a:xfrm>
            <a:off x="4127361" y="2494320"/>
            <a:ext cx="1989808" cy="538610"/>
            <a:chOff x="4273681" y="2121129"/>
            <a:chExt cx="1751199" cy="538610"/>
          </a:xfrm>
        </p:grpSpPr>
        <p:sp>
          <p:nvSpPr>
            <p:cNvPr id="15" name="Figura a mano libera: forma 14">
              <a:extLst>
                <a:ext uri="{FF2B5EF4-FFF2-40B4-BE49-F238E27FC236}">
                  <a16:creationId xmlns:a16="http://schemas.microsoft.com/office/drawing/2014/main" id="{3BBBE121-4AB3-7B50-9176-919DC232E2D8}"/>
                </a:ext>
              </a:extLst>
            </p:cNvPr>
            <p:cNvSpPr/>
            <p:nvPr/>
          </p:nvSpPr>
          <p:spPr>
            <a:xfrm rot="21600000">
              <a:off x="4542985" y="2121129"/>
              <a:ext cx="1481895" cy="538610"/>
            </a:xfrm>
            <a:custGeom>
              <a:avLst/>
              <a:gdLst>
                <a:gd name="connsiteX0" fmla="*/ 0 w 1481895"/>
                <a:gd name="connsiteY0" fmla="*/ 0 h 538609"/>
                <a:gd name="connsiteX1" fmla="*/ 1212591 w 1481895"/>
                <a:gd name="connsiteY1" fmla="*/ 0 h 538609"/>
                <a:gd name="connsiteX2" fmla="*/ 1481895 w 1481895"/>
                <a:gd name="connsiteY2" fmla="*/ 269305 h 538609"/>
                <a:gd name="connsiteX3" fmla="*/ 1212591 w 1481895"/>
                <a:gd name="connsiteY3" fmla="*/ 538609 h 538609"/>
                <a:gd name="connsiteX4" fmla="*/ 0 w 1481895"/>
                <a:gd name="connsiteY4" fmla="*/ 538609 h 538609"/>
                <a:gd name="connsiteX5" fmla="*/ 0 w 1481895"/>
                <a:gd name="connsiteY5" fmla="*/ 0 h 538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81895" h="538609">
                  <a:moveTo>
                    <a:pt x="1481895" y="538608"/>
                  </a:moveTo>
                  <a:lnTo>
                    <a:pt x="269304" y="538608"/>
                  </a:lnTo>
                  <a:lnTo>
                    <a:pt x="0" y="269304"/>
                  </a:lnTo>
                  <a:lnTo>
                    <a:pt x="269304" y="1"/>
                  </a:lnTo>
                  <a:lnTo>
                    <a:pt x="1481895" y="1"/>
                  </a:lnTo>
                  <a:lnTo>
                    <a:pt x="1481895" y="538608"/>
                  </a:lnTo>
                  <a:close/>
                </a:path>
              </a:pathLst>
            </a:custGeom>
            <a:solidFill>
              <a:srgbClr val="002060"/>
            </a:solidFill>
            <a:ln>
              <a:solidFill>
                <a:srgbClr val="C0000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72164" tIns="45720" rIns="85344" bIns="45721" numCol="1" spcCol="1270" anchor="ctr" anchorCtr="0">
              <a:noAutofit/>
            </a:bodyPr>
            <a:lstStyle/>
            <a:p>
              <a:pPr marL="0" lvl="0" indent="0" algn="ctr" defTabSz="5334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it-IT" sz="1200" b="1" kern="1200" dirty="0">
                  <a:latin typeface="Arial Rounded MT Bold" panose="020F0704030504030204" pitchFamily="34" charset="0"/>
                </a:rPr>
                <a:t>L’ARTE DEL </a:t>
              </a:r>
              <a:r>
                <a:rPr lang="it-IT" sz="1200" b="1" kern="1200" dirty="0">
                  <a:solidFill>
                    <a:schemeClr val="bg1"/>
                  </a:solidFill>
                  <a:latin typeface="Arial Rounded MT Bold" panose="020F0704030504030204" pitchFamily="34" charset="0"/>
                </a:rPr>
                <a:t>POSSIBILE</a:t>
              </a:r>
              <a:endParaRPr lang="it-IT" sz="1200" kern="1200" dirty="0">
                <a:solidFill>
                  <a:schemeClr val="bg1"/>
                </a:solidFill>
                <a:latin typeface="Arial Rounded MT Bold" panose="020F0704030504030204" pitchFamily="34" charset="0"/>
              </a:endParaRPr>
            </a:p>
          </p:txBody>
        </p:sp>
        <p:sp>
          <p:nvSpPr>
            <p:cNvPr id="17" name="Ovale 16">
              <a:extLst>
                <a:ext uri="{FF2B5EF4-FFF2-40B4-BE49-F238E27FC236}">
                  <a16:creationId xmlns:a16="http://schemas.microsoft.com/office/drawing/2014/main" id="{F255F565-834F-06CD-6B68-15619143BEB7}"/>
                </a:ext>
              </a:extLst>
            </p:cNvPr>
            <p:cNvSpPr/>
            <p:nvPr/>
          </p:nvSpPr>
          <p:spPr>
            <a:xfrm>
              <a:off x="4273681" y="2121129"/>
              <a:ext cx="538609" cy="538609"/>
            </a:xfrm>
            <a:prstGeom prst="ellipse">
              <a:avLst/>
            </a:prstGeom>
            <a:solidFill>
              <a:srgbClr val="C0000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it-IT"/>
            </a:p>
          </p:txBody>
        </p:sp>
      </p:grpSp>
      <p:grpSp>
        <p:nvGrpSpPr>
          <p:cNvPr id="19" name="Gruppo 18">
            <a:extLst>
              <a:ext uri="{FF2B5EF4-FFF2-40B4-BE49-F238E27FC236}">
                <a16:creationId xmlns:a16="http://schemas.microsoft.com/office/drawing/2014/main" id="{35DA042B-5825-107F-0F50-0B983B5A8259}"/>
              </a:ext>
            </a:extLst>
          </p:cNvPr>
          <p:cNvGrpSpPr/>
          <p:nvPr/>
        </p:nvGrpSpPr>
        <p:grpSpPr>
          <a:xfrm>
            <a:off x="6626456" y="2506883"/>
            <a:ext cx="1934694" cy="540241"/>
            <a:chOff x="6772776" y="2135323"/>
            <a:chExt cx="1719124" cy="469361"/>
          </a:xfrm>
        </p:grpSpPr>
        <p:sp>
          <p:nvSpPr>
            <p:cNvPr id="20" name="Figura a mano libera: forma 19">
              <a:extLst>
                <a:ext uri="{FF2B5EF4-FFF2-40B4-BE49-F238E27FC236}">
                  <a16:creationId xmlns:a16="http://schemas.microsoft.com/office/drawing/2014/main" id="{B8582613-2E3F-3CF3-4FCF-80F87F77BF4F}"/>
                </a:ext>
              </a:extLst>
            </p:cNvPr>
            <p:cNvSpPr/>
            <p:nvPr/>
          </p:nvSpPr>
          <p:spPr>
            <a:xfrm rot="21600000">
              <a:off x="7007456" y="2135323"/>
              <a:ext cx="1484444" cy="469361"/>
            </a:xfrm>
            <a:custGeom>
              <a:avLst/>
              <a:gdLst>
                <a:gd name="connsiteX0" fmla="*/ 0 w 1484444"/>
                <a:gd name="connsiteY0" fmla="*/ 0 h 469359"/>
                <a:gd name="connsiteX1" fmla="*/ 1249765 w 1484444"/>
                <a:gd name="connsiteY1" fmla="*/ 0 h 469359"/>
                <a:gd name="connsiteX2" fmla="*/ 1484444 w 1484444"/>
                <a:gd name="connsiteY2" fmla="*/ 234680 h 469359"/>
                <a:gd name="connsiteX3" fmla="*/ 1249765 w 1484444"/>
                <a:gd name="connsiteY3" fmla="*/ 469359 h 469359"/>
                <a:gd name="connsiteX4" fmla="*/ 0 w 1484444"/>
                <a:gd name="connsiteY4" fmla="*/ 469359 h 469359"/>
                <a:gd name="connsiteX5" fmla="*/ 0 w 1484444"/>
                <a:gd name="connsiteY5" fmla="*/ 0 h 4693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84444" h="469359">
                  <a:moveTo>
                    <a:pt x="1484444" y="469358"/>
                  </a:moveTo>
                  <a:lnTo>
                    <a:pt x="234679" y="469358"/>
                  </a:lnTo>
                  <a:lnTo>
                    <a:pt x="0" y="234679"/>
                  </a:lnTo>
                  <a:lnTo>
                    <a:pt x="234679" y="1"/>
                  </a:lnTo>
                  <a:lnTo>
                    <a:pt x="1484444" y="1"/>
                  </a:lnTo>
                  <a:lnTo>
                    <a:pt x="1484444" y="469358"/>
                  </a:lnTo>
                  <a:close/>
                </a:path>
              </a:pathLst>
            </a:custGeom>
            <a:solidFill>
              <a:srgbClr val="002060"/>
            </a:solidFill>
            <a:ln>
              <a:solidFill>
                <a:srgbClr val="C0000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24314" tIns="45721" rIns="85344" bIns="45720" numCol="1" spcCol="1270" anchor="ctr" anchorCtr="0">
              <a:noAutofit/>
            </a:bodyPr>
            <a:lstStyle/>
            <a:p>
              <a:pPr marL="0" lvl="0" indent="0" algn="ctr" defTabSz="5334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it-IT" sz="1200" b="1" kern="1200" dirty="0">
                  <a:latin typeface="Arial Rounded MT Bold" panose="020F0704030504030204" pitchFamily="34" charset="0"/>
                </a:rPr>
                <a:t>ACCOGLIMI PLUS</a:t>
              </a:r>
              <a:endParaRPr lang="it-IT" sz="1200" kern="1200" dirty="0">
                <a:latin typeface="Arial Rounded MT Bold" panose="020F0704030504030204" pitchFamily="34" charset="0"/>
              </a:endParaRPr>
            </a:p>
          </p:txBody>
        </p:sp>
        <p:sp>
          <p:nvSpPr>
            <p:cNvPr id="21" name="Ovale 20">
              <a:extLst>
                <a:ext uri="{FF2B5EF4-FFF2-40B4-BE49-F238E27FC236}">
                  <a16:creationId xmlns:a16="http://schemas.microsoft.com/office/drawing/2014/main" id="{89EE55A9-6D23-5C38-8ADC-DA4F97A4CA02}"/>
                </a:ext>
              </a:extLst>
            </p:cNvPr>
            <p:cNvSpPr/>
            <p:nvPr/>
          </p:nvSpPr>
          <p:spPr>
            <a:xfrm>
              <a:off x="6772776" y="2135324"/>
              <a:ext cx="469359" cy="469359"/>
            </a:xfrm>
            <a:prstGeom prst="ellipse">
              <a:avLst/>
            </a:prstGeom>
            <a:solidFill>
              <a:srgbClr val="C0000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it-IT"/>
            </a:p>
          </p:txBody>
        </p:sp>
      </p:grpSp>
      <p:grpSp>
        <p:nvGrpSpPr>
          <p:cNvPr id="3" name="Gruppo 2">
            <a:extLst>
              <a:ext uri="{FF2B5EF4-FFF2-40B4-BE49-F238E27FC236}">
                <a16:creationId xmlns:a16="http://schemas.microsoft.com/office/drawing/2014/main" id="{876806D5-E95C-A9B0-6983-445F1DEFD651}"/>
              </a:ext>
            </a:extLst>
          </p:cNvPr>
          <p:cNvGrpSpPr/>
          <p:nvPr/>
        </p:nvGrpSpPr>
        <p:grpSpPr>
          <a:xfrm>
            <a:off x="1761382" y="3311597"/>
            <a:ext cx="6799768" cy="1174532"/>
            <a:chOff x="1761382" y="3311597"/>
            <a:chExt cx="6799768" cy="1174532"/>
          </a:xfrm>
        </p:grpSpPr>
        <p:sp>
          <p:nvSpPr>
            <p:cNvPr id="12" name="CasellaDiTesto 11">
              <a:extLst>
                <a:ext uri="{FF2B5EF4-FFF2-40B4-BE49-F238E27FC236}">
                  <a16:creationId xmlns:a16="http://schemas.microsoft.com/office/drawing/2014/main" id="{E4A404A1-F024-4BE9-B5A8-BBE420DD744F}"/>
                </a:ext>
              </a:extLst>
            </p:cNvPr>
            <p:cNvSpPr txBox="1"/>
            <p:nvPr/>
          </p:nvSpPr>
          <p:spPr>
            <a:xfrm>
              <a:off x="1761382" y="3331967"/>
              <a:ext cx="1906459" cy="1154162"/>
            </a:xfrm>
            <a:prstGeom prst="rect">
              <a:avLst/>
            </a:prstGeom>
            <a:noFill/>
            <a:ln w="12700">
              <a:solidFill>
                <a:srgbClr val="C00000"/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tabLst>
                  <a:tab pos="273050" algn="l"/>
                </a:tabLst>
              </a:pPr>
              <a:r>
                <a:rPr lang="it-IT" sz="1600" b="1" dirty="0">
                  <a:solidFill>
                    <a:srgbClr val="002060"/>
                  </a:solidFill>
                  <a:latin typeface="Arial Rounded MT Bold" panose="020F0704030504030204" pitchFamily="34" charset="0"/>
                </a:rPr>
                <a:t>N. partecipanti presi in carico </a:t>
              </a:r>
            </a:p>
            <a:p>
              <a:pPr algn="ctr">
                <a:spcBef>
                  <a:spcPts val="600"/>
                </a:spcBef>
                <a:tabLst>
                  <a:tab pos="273050" algn="l"/>
                </a:tabLst>
              </a:pPr>
              <a:r>
                <a:rPr lang="it-IT" sz="3200" b="1" dirty="0">
                  <a:solidFill>
                    <a:srgbClr val="002060"/>
                  </a:solidFill>
                  <a:latin typeface="Arial Rounded MT Bold" panose="020F0704030504030204" pitchFamily="34" charset="0"/>
                </a:rPr>
                <a:t>276</a:t>
              </a:r>
              <a:endParaRPr lang="it-IT" sz="1050" b="1" dirty="0">
                <a:solidFill>
                  <a:srgbClr val="002060"/>
                </a:solidFill>
                <a:latin typeface="Arial Rounded MT Bold" panose="020F0704030504030204" pitchFamily="34" charset="0"/>
              </a:endParaRPr>
            </a:p>
          </p:txBody>
        </p:sp>
        <p:sp>
          <p:nvSpPr>
            <p:cNvPr id="16" name="CasellaDiTesto 15">
              <a:extLst>
                <a:ext uri="{FF2B5EF4-FFF2-40B4-BE49-F238E27FC236}">
                  <a16:creationId xmlns:a16="http://schemas.microsoft.com/office/drawing/2014/main" id="{82B34201-A422-48D1-9A4B-C8390BE96277}"/>
                </a:ext>
              </a:extLst>
            </p:cNvPr>
            <p:cNvSpPr txBox="1"/>
            <p:nvPr/>
          </p:nvSpPr>
          <p:spPr>
            <a:xfrm>
              <a:off x="4281663" y="3311597"/>
              <a:ext cx="1835506" cy="1154162"/>
            </a:xfrm>
            <a:prstGeom prst="rect">
              <a:avLst/>
            </a:prstGeom>
            <a:noFill/>
            <a:ln w="12700">
              <a:solidFill>
                <a:srgbClr val="C00000"/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spcBef>
                  <a:spcPts val="600"/>
                </a:spcBef>
              </a:pPr>
              <a:r>
                <a:rPr lang="it-IT" sz="1600" b="1" dirty="0">
                  <a:solidFill>
                    <a:srgbClr val="002060"/>
                  </a:solidFill>
                  <a:latin typeface="Arial Rounded MT Bold" panose="020F0704030504030204" pitchFamily="34" charset="0"/>
                </a:rPr>
                <a:t>N. partecipanti presi in carico  </a:t>
              </a:r>
            </a:p>
            <a:p>
              <a:pPr algn="ctr">
                <a:spcBef>
                  <a:spcPts val="600"/>
                </a:spcBef>
              </a:pPr>
              <a:r>
                <a:rPr lang="it-IT" sz="3200" b="1" dirty="0">
                  <a:solidFill>
                    <a:srgbClr val="002060"/>
                  </a:solidFill>
                  <a:latin typeface="Arial Rounded MT Bold" panose="020F0704030504030204" pitchFamily="34" charset="0"/>
                </a:rPr>
                <a:t>387</a:t>
              </a:r>
              <a:endParaRPr lang="it-IT" sz="1000" b="1" dirty="0">
                <a:solidFill>
                  <a:srgbClr val="002060"/>
                </a:solidFill>
                <a:latin typeface="Arial Rounded MT Bold" panose="020F0704030504030204" pitchFamily="34" charset="0"/>
              </a:endParaRPr>
            </a:p>
          </p:txBody>
        </p:sp>
        <p:sp>
          <p:nvSpPr>
            <p:cNvPr id="9" name="CasellaDiTesto 8">
              <a:extLst>
                <a:ext uri="{FF2B5EF4-FFF2-40B4-BE49-F238E27FC236}">
                  <a16:creationId xmlns:a16="http://schemas.microsoft.com/office/drawing/2014/main" id="{04737122-3F70-D28E-8CAB-49E1988B7124}"/>
                </a:ext>
              </a:extLst>
            </p:cNvPr>
            <p:cNvSpPr txBox="1"/>
            <p:nvPr/>
          </p:nvSpPr>
          <p:spPr>
            <a:xfrm>
              <a:off x="6725644" y="3311597"/>
              <a:ext cx="1835506" cy="1154162"/>
            </a:xfrm>
            <a:prstGeom prst="rect">
              <a:avLst/>
            </a:prstGeom>
            <a:noFill/>
            <a:ln w="12700">
              <a:solidFill>
                <a:srgbClr val="C00000"/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spcBef>
                  <a:spcPts val="600"/>
                </a:spcBef>
              </a:pPr>
              <a:r>
                <a:rPr lang="it-IT" sz="1600" b="1" dirty="0">
                  <a:solidFill>
                    <a:srgbClr val="002060"/>
                  </a:solidFill>
                  <a:latin typeface="Arial Rounded MT Bold" panose="020F0704030504030204" pitchFamily="34" charset="0"/>
                </a:rPr>
                <a:t>N. partecipanti presi in carico  </a:t>
              </a:r>
            </a:p>
            <a:p>
              <a:pPr algn="ctr">
                <a:spcBef>
                  <a:spcPts val="600"/>
                </a:spcBef>
              </a:pPr>
              <a:r>
                <a:rPr lang="it-IT" sz="3200" b="1" dirty="0">
                  <a:solidFill>
                    <a:srgbClr val="002060"/>
                  </a:solidFill>
                  <a:latin typeface="Arial Rounded MT Bold" panose="020F0704030504030204" pitchFamily="34" charset="0"/>
                </a:rPr>
                <a:t>31</a:t>
              </a:r>
              <a:endParaRPr lang="it-IT" sz="1000" b="1" dirty="0">
                <a:solidFill>
                  <a:srgbClr val="002060"/>
                </a:solidFill>
                <a:latin typeface="Arial Rounded MT Bold" panose="020F0704030504030204" pitchFamily="34" charset="0"/>
              </a:endParaRPr>
            </a:p>
          </p:txBody>
        </p:sp>
      </p:grpSp>
      <p:pic>
        <p:nvPicPr>
          <p:cNvPr id="4" name="Picture 2" descr="Anteprima immagine">
            <a:extLst>
              <a:ext uri="{FF2B5EF4-FFF2-40B4-BE49-F238E27FC236}">
                <a16:creationId xmlns:a16="http://schemas.microsoft.com/office/drawing/2014/main" id="{0643EE73-7144-CEE2-5874-9E347EEEB3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1339" y="6381328"/>
            <a:ext cx="3862662" cy="495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20869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259632" y="188640"/>
            <a:ext cx="7775575" cy="719137"/>
          </a:xfrm>
        </p:spPr>
        <p:txBody>
          <a:bodyPr anchor="ctr"/>
          <a:lstStyle/>
          <a:p>
            <a:pPr algn="ctr"/>
            <a:r>
              <a:rPr lang="it-IT" sz="2800" dirty="0">
                <a:solidFill>
                  <a:srgbClr val="C00000"/>
                </a:solidFill>
                <a:latin typeface="Lato"/>
                <a:ea typeface="Calibri" panose="020F0502020204030204" pitchFamily="34" charset="0"/>
                <a:cs typeface="Calibri" panose="020F0502020204030204" pitchFamily="34" charset="0"/>
              </a:rPr>
              <a:t>R3 – </a:t>
            </a:r>
            <a:r>
              <a:rPr lang="it-IT" sz="2800" dirty="0">
                <a:solidFill>
                  <a:srgbClr val="C00000"/>
                </a:solidFill>
                <a:latin typeface="Lato"/>
              </a:rPr>
              <a:t>Insieme</a:t>
            </a:r>
            <a:r>
              <a:rPr lang="it-IT" sz="2800" dirty="0">
                <a:solidFill>
                  <a:srgbClr val="C00000"/>
                </a:solidFill>
                <a:latin typeface="Lato"/>
                <a:ea typeface="Calibri" panose="020F0502020204030204" pitchFamily="34" charset="0"/>
                <a:cs typeface="Calibri" panose="020F0502020204030204" pitchFamily="34" charset="0"/>
              </a:rPr>
              <a:t> per la recovery”</a:t>
            </a:r>
            <a:endParaRPr lang="it-IT" sz="2800" i="1" dirty="0">
              <a:solidFill>
                <a:srgbClr val="C00000"/>
              </a:solidFill>
              <a:latin typeface="Lato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1150373" y="1556792"/>
            <a:ext cx="7598091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600" b="1" dirty="0">
                <a:solidFill>
                  <a:schemeClr val="accent2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Mette a sistema l’esperienza di R2: Recovery in rete (2021-2023)</a:t>
            </a:r>
            <a:r>
              <a:rPr lang="it-IT" sz="1600" dirty="0">
                <a:solidFill>
                  <a:schemeClr val="accent2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, co-progettato con il Comune di Milano, che ha dimostrato l'efficacia del </a:t>
            </a:r>
            <a:r>
              <a:rPr lang="it-IT" sz="1600" b="1" dirty="0">
                <a:solidFill>
                  <a:schemeClr val="accent2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budget di salute e s</a:t>
            </a:r>
            <a:r>
              <a:rPr lang="it-IT" sz="1600" dirty="0">
                <a:solidFill>
                  <a:schemeClr val="accent2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i rivolge a cittadini con </a:t>
            </a:r>
            <a:r>
              <a:rPr lang="it-IT" sz="1600" b="1" dirty="0">
                <a:solidFill>
                  <a:schemeClr val="accent2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disagio psichico</a:t>
            </a:r>
            <a:r>
              <a:rPr lang="it-IT" sz="1600" dirty="0">
                <a:solidFill>
                  <a:schemeClr val="accent2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del Comune di Milano, incluse persone </a:t>
            </a:r>
            <a:r>
              <a:rPr lang="it-IT" sz="1600" b="1" dirty="0">
                <a:solidFill>
                  <a:schemeClr val="accent2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in uscita dal carcere</a:t>
            </a:r>
            <a:r>
              <a:rPr lang="it-IT" sz="1600" dirty="0">
                <a:solidFill>
                  <a:schemeClr val="accent2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endParaRPr lang="it-IT" sz="1600" dirty="0">
              <a:solidFill>
                <a:schemeClr val="accent2">
                  <a:lumMod val="50000"/>
                </a:schemeClr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r>
              <a:rPr lang="it-IT" sz="1400" dirty="0">
                <a:solidFill>
                  <a:schemeClr val="accent2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Obiettivo: </a:t>
            </a:r>
          </a:p>
          <a:p>
            <a:r>
              <a:rPr lang="it-IT" sz="1600" dirty="0">
                <a:solidFill>
                  <a:schemeClr val="accent2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Promuovere percorsi di </a:t>
            </a:r>
            <a:r>
              <a:rPr lang="it-IT" sz="1600" b="1" dirty="0">
                <a:solidFill>
                  <a:schemeClr val="accent2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inclusione sociale</a:t>
            </a:r>
            <a:r>
              <a:rPr lang="it-IT" sz="1600" dirty="0">
                <a:solidFill>
                  <a:schemeClr val="accent2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e autonomia, contrastando la cronicizzazione delle problematiche di salute mentale.</a:t>
            </a:r>
            <a:endParaRPr lang="it-IT" sz="1400" dirty="0">
              <a:solidFill>
                <a:schemeClr val="accent2">
                  <a:lumMod val="50000"/>
                </a:schemeClr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endParaRPr lang="it-IT" sz="1400" dirty="0">
              <a:solidFill>
                <a:schemeClr val="accent2">
                  <a:lumMod val="50000"/>
                </a:schemeClr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>
              <a:lnSpc>
                <a:spcPct val="150000"/>
              </a:lnSpc>
            </a:pPr>
            <a:r>
              <a:rPr lang="it-IT" sz="1400" dirty="0">
                <a:solidFill>
                  <a:schemeClr val="accent2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Azioni principali:</a:t>
            </a:r>
          </a:p>
          <a:p>
            <a:pPr>
              <a:lnSpc>
                <a:spcPct val="150000"/>
              </a:lnSpc>
            </a:pPr>
            <a:r>
              <a:rPr lang="it-IT" sz="1400" b="1" dirty="0">
                <a:solidFill>
                  <a:schemeClr val="accent2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Abitare</a:t>
            </a:r>
            <a:r>
              <a:rPr lang="it-IT" sz="1400" dirty="0">
                <a:solidFill>
                  <a:schemeClr val="accent2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: Migliorare la qualità della vita delle persone con disagio psichico (</a:t>
            </a:r>
            <a:r>
              <a:rPr lang="it-IT" sz="1400" dirty="0" err="1">
                <a:solidFill>
                  <a:schemeClr val="accent2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Prev</a:t>
            </a:r>
            <a:r>
              <a:rPr lang="it-IT" sz="1400" dirty="0">
                <a:solidFill>
                  <a:schemeClr val="accent2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. 840 persone)</a:t>
            </a:r>
          </a:p>
          <a:p>
            <a:pPr>
              <a:lnSpc>
                <a:spcPct val="150000"/>
              </a:lnSpc>
            </a:pPr>
            <a:r>
              <a:rPr lang="it-IT" sz="1400" b="1" dirty="0">
                <a:solidFill>
                  <a:schemeClr val="accent2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Lavoro</a:t>
            </a:r>
            <a:r>
              <a:rPr lang="it-IT" sz="1400" dirty="0">
                <a:solidFill>
                  <a:schemeClr val="accent2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: Percorsi formativi e personalizzati per l’inclusione lavorativa (</a:t>
            </a:r>
            <a:r>
              <a:rPr lang="it-IT" sz="1400" dirty="0" err="1">
                <a:solidFill>
                  <a:schemeClr val="accent2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Prev</a:t>
            </a:r>
            <a:r>
              <a:rPr lang="it-IT" sz="1400" dirty="0">
                <a:solidFill>
                  <a:schemeClr val="accent2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. 248 persone)</a:t>
            </a:r>
          </a:p>
          <a:p>
            <a:pPr>
              <a:lnSpc>
                <a:spcPct val="150000"/>
              </a:lnSpc>
            </a:pPr>
            <a:r>
              <a:rPr lang="it-IT" sz="1400" b="1" dirty="0">
                <a:solidFill>
                  <a:schemeClr val="accent2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Carcere</a:t>
            </a:r>
            <a:r>
              <a:rPr lang="it-IT" sz="1400" dirty="0">
                <a:solidFill>
                  <a:schemeClr val="accent2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: Inclusione sociale per persone in uscita dal circuito penale (</a:t>
            </a:r>
            <a:r>
              <a:rPr lang="it-IT" sz="1400" dirty="0" err="1">
                <a:solidFill>
                  <a:schemeClr val="accent2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Prev</a:t>
            </a:r>
            <a:r>
              <a:rPr lang="it-IT" sz="1400" dirty="0">
                <a:solidFill>
                  <a:schemeClr val="accent2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. 150 persone)</a:t>
            </a:r>
          </a:p>
          <a:p>
            <a:pPr>
              <a:lnSpc>
                <a:spcPct val="150000"/>
              </a:lnSpc>
            </a:pPr>
            <a:endParaRPr lang="it-IT" sz="1400" dirty="0">
              <a:solidFill>
                <a:schemeClr val="accent2">
                  <a:lumMod val="50000"/>
                </a:schemeClr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r>
              <a:rPr lang="it-IT" sz="1200" b="1" dirty="0">
                <a:solidFill>
                  <a:srgbClr val="C00000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R3 INSIEME PER LA RECOVEY</a:t>
            </a:r>
          </a:p>
          <a:p>
            <a:endParaRPr lang="it-IT" sz="1200" b="1" dirty="0">
              <a:solidFill>
                <a:srgbClr val="C00000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r>
              <a:rPr lang="it-IT" sz="1200" dirty="0">
                <a:solidFill>
                  <a:srgbClr val="002060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CONSORZIO SIR – Capofila</a:t>
            </a:r>
          </a:p>
          <a:p>
            <a:r>
              <a:rPr lang="it-IT" sz="1200" dirty="0">
                <a:solidFill>
                  <a:srgbClr val="002060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A&amp;I, ASSOCIAZIONE AIUTIMAOLI ODV, FONDAZIONE CASA DELLA CARITA’, ASSOCIAZIONE CONTATTO, CREA, FONDAZIONE AIUTIAMOLI, COMUNITA’ DEL GIAMBELLINO, GIARDINO DEGLI AROMI, COOP.LOTTA CONTRO L’EMARGINAZIONE, PROGES, PROGETTO ITACA, SERIANA2000, ZUCCHERIBELLI, RIPARI, SOCIOSFERA, PROSSIMITA</a:t>
            </a:r>
            <a:r>
              <a:rPr lang="it-IT" sz="1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’</a:t>
            </a:r>
          </a:p>
          <a:p>
            <a:pPr>
              <a:lnSpc>
                <a:spcPct val="150000"/>
              </a:lnSpc>
            </a:pPr>
            <a:endParaRPr lang="it-IT" sz="1400" dirty="0">
              <a:solidFill>
                <a:schemeClr val="accent2">
                  <a:lumMod val="50000"/>
                </a:schemeClr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it-IT" sz="1400" dirty="0">
              <a:solidFill>
                <a:schemeClr val="accent2">
                  <a:lumMod val="50000"/>
                </a:schemeClr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pic>
        <p:nvPicPr>
          <p:cNvPr id="4" name="Picture 2" descr="Anteprima immagin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1339" y="6381328"/>
            <a:ext cx="3862662" cy="495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46745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tangolo 5">
            <a:extLst>
              <a:ext uri="{FF2B5EF4-FFF2-40B4-BE49-F238E27FC236}">
                <a16:creationId xmlns:a16="http://schemas.microsoft.com/office/drawing/2014/main" id="{93FB7AFD-5C07-46A5-86DD-F4405EE51B0C}"/>
              </a:ext>
            </a:extLst>
          </p:cNvPr>
          <p:cNvSpPr/>
          <p:nvPr/>
        </p:nvSpPr>
        <p:spPr>
          <a:xfrm>
            <a:off x="1542184" y="187151"/>
            <a:ext cx="720001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000" b="1" dirty="0">
                <a:solidFill>
                  <a:srgbClr val="C00000"/>
                </a:solidFill>
                <a:latin typeface="Arial Rounded MT Bold" panose="020F0704030504030204" pitchFamily="34" charset="0"/>
              </a:rPr>
              <a:t>PROGETTI </a:t>
            </a:r>
            <a:r>
              <a:rPr lang="it-IT" sz="2000" b="1" i="1" dirty="0">
                <a:solidFill>
                  <a:srgbClr val="C00000"/>
                </a:solidFill>
                <a:latin typeface="Arial Rounded MT Bold" panose="020F0704030504030204" pitchFamily="34" charset="0"/>
              </a:rPr>
              <a:t>Vivere in Salute Mentale</a:t>
            </a:r>
            <a:endParaRPr lang="it-IT" sz="2000" dirty="0"/>
          </a:p>
          <a:p>
            <a:pPr algn="ctr"/>
            <a:r>
              <a:rPr lang="it-IT" sz="2000" b="1" dirty="0">
                <a:solidFill>
                  <a:srgbClr val="CC0000"/>
                </a:solidFill>
                <a:latin typeface="Arial Rounded MT Bold" panose="020F0704030504030204" pitchFamily="34" charset="0"/>
              </a:rPr>
              <a:t>Analisi dati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E585FA9F-DD88-4F0F-A678-C5E935C1FC29}"/>
              </a:ext>
            </a:extLst>
          </p:cNvPr>
          <p:cNvSpPr txBox="1"/>
          <p:nvPr/>
        </p:nvSpPr>
        <p:spPr>
          <a:xfrm>
            <a:off x="1530824" y="1124744"/>
            <a:ext cx="7200800" cy="1107996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b="1" dirty="0">
                <a:solidFill>
                  <a:srgbClr val="C00000"/>
                </a:solidFill>
                <a:latin typeface="Arial Rounded MT Bold" panose="020F0704030504030204" pitchFamily="34" charset="0"/>
              </a:rPr>
              <a:t>R3 INSIEME PER LA RECOVERY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it-IT" sz="16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276 partecipanti </a:t>
            </a:r>
            <a:r>
              <a:rPr lang="it-IT" sz="16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(di cui 17 dal carcere)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it-IT" sz="16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Sesso: 144 maschi (52%) – 132 femmine (48%)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it-IT" sz="16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fasce d’età prevalenti: 50-60 anni e 40-50</a:t>
            </a:r>
          </a:p>
        </p:txBody>
      </p:sp>
      <p:grpSp>
        <p:nvGrpSpPr>
          <p:cNvPr id="23" name="Gruppo 22">
            <a:extLst>
              <a:ext uri="{FF2B5EF4-FFF2-40B4-BE49-F238E27FC236}">
                <a16:creationId xmlns:a16="http://schemas.microsoft.com/office/drawing/2014/main" id="{1D47FC08-A75F-B39B-999E-C588D39E06A4}"/>
              </a:ext>
            </a:extLst>
          </p:cNvPr>
          <p:cNvGrpSpPr/>
          <p:nvPr/>
        </p:nvGrpSpPr>
        <p:grpSpPr>
          <a:xfrm>
            <a:off x="1542184" y="2852936"/>
            <a:ext cx="7189440" cy="2416046"/>
            <a:chOff x="1542184" y="2852936"/>
            <a:chExt cx="7189440" cy="2416046"/>
          </a:xfrm>
        </p:grpSpPr>
        <p:sp>
          <p:nvSpPr>
            <p:cNvPr id="4" name="CasellaDiTesto 3">
              <a:extLst>
                <a:ext uri="{FF2B5EF4-FFF2-40B4-BE49-F238E27FC236}">
                  <a16:creationId xmlns:a16="http://schemas.microsoft.com/office/drawing/2014/main" id="{05BD17CB-C1F1-74F0-6BBD-B5A43FC7CB10}"/>
                </a:ext>
              </a:extLst>
            </p:cNvPr>
            <p:cNvSpPr txBox="1"/>
            <p:nvPr/>
          </p:nvSpPr>
          <p:spPr>
            <a:xfrm>
              <a:off x="1542184" y="2852936"/>
              <a:ext cx="3502040" cy="2400657"/>
            </a:xfrm>
            <a:prstGeom prst="rect">
              <a:avLst/>
            </a:prstGeom>
            <a:noFill/>
            <a:ln>
              <a:solidFill>
                <a:srgbClr val="EA0000"/>
              </a:solidFill>
            </a:ln>
          </p:spPr>
          <p:txBody>
            <a:bodyPr wrap="square">
              <a:spAutoFit/>
            </a:bodyPr>
            <a:lstStyle/>
            <a:p>
              <a:pPr marL="534988" lvl="1" indent="-261938">
                <a:buFont typeface="Wingdings" panose="05000000000000000000" pitchFamily="2" charset="2"/>
                <a:buChar char="§"/>
                <a:tabLst>
                  <a:tab pos="2236788" algn="l"/>
                  <a:tab pos="3230563" algn="l"/>
                </a:tabLst>
              </a:pPr>
              <a:r>
                <a:rPr lang="it-IT" sz="1500" b="1" dirty="0">
                  <a:solidFill>
                    <a:srgbClr val="002060"/>
                  </a:solidFill>
                  <a:latin typeface="Arial Rounded MT Bold" panose="020F0704030504030204" pitchFamily="34" charset="0"/>
                </a:rPr>
                <a:t>Asiago:	  3	</a:t>
              </a:r>
              <a:endParaRPr lang="it-IT" sz="1500" dirty="0">
                <a:solidFill>
                  <a:srgbClr val="002060"/>
                </a:solidFill>
                <a:latin typeface="Arial Rounded MT Bold" panose="020F0704030504030204" pitchFamily="34" charset="0"/>
              </a:endParaRPr>
            </a:p>
            <a:p>
              <a:pPr marL="534988" lvl="1" indent="-261938">
                <a:buFont typeface="Wingdings" panose="05000000000000000000" pitchFamily="2" charset="2"/>
                <a:buChar char="§"/>
                <a:tabLst>
                  <a:tab pos="2236788" algn="l"/>
                  <a:tab pos="3230563" algn="l"/>
                </a:tabLst>
              </a:pPr>
              <a:r>
                <a:rPr lang="it-IT" sz="1500" b="1" dirty="0">
                  <a:solidFill>
                    <a:srgbClr val="002060"/>
                  </a:solidFill>
                  <a:latin typeface="Arial Rounded MT Bold" panose="020F0704030504030204" pitchFamily="34" charset="0"/>
                </a:rPr>
                <a:t>Aldini:	15</a:t>
              </a:r>
            </a:p>
            <a:p>
              <a:pPr marL="534988" lvl="1" indent="-261938">
                <a:buFont typeface="Wingdings" panose="05000000000000000000" pitchFamily="2" charset="2"/>
                <a:buChar char="§"/>
                <a:tabLst>
                  <a:tab pos="2236788" algn="l"/>
                  <a:tab pos="3230563" algn="l"/>
                </a:tabLst>
              </a:pPr>
              <a:r>
                <a:rPr lang="it-IT" sz="1500" b="1" dirty="0">
                  <a:solidFill>
                    <a:srgbClr val="002060"/>
                  </a:solidFill>
                  <a:latin typeface="Arial Rounded MT Bold" panose="020F0704030504030204" pitchFamily="34" charset="0"/>
                </a:rPr>
                <a:t>Barabino:	  5	</a:t>
              </a:r>
            </a:p>
            <a:p>
              <a:pPr marL="534988" lvl="1" indent="-261938">
                <a:buFont typeface="Wingdings" panose="05000000000000000000" pitchFamily="2" charset="2"/>
                <a:buChar char="§"/>
                <a:tabLst>
                  <a:tab pos="2236788" algn="l"/>
                  <a:tab pos="3230563" algn="l"/>
                </a:tabLst>
              </a:pPr>
              <a:r>
                <a:rPr lang="it-IT" sz="1500" b="1" dirty="0">
                  <a:solidFill>
                    <a:srgbClr val="002060"/>
                  </a:solidFill>
                  <a:latin typeface="Arial Rounded MT Bold" panose="020F0704030504030204" pitchFamily="34" charset="0"/>
                </a:rPr>
                <a:t>Cherasco:   	  7	</a:t>
              </a:r>
            </a:p>
            <a:p>
              <a:pPr marL="534988" lvl="1" indent="-261938">
                <a:buFont typeface="Wingdings" panose="05000000000000000000" pitchFamily="2" charset="2"/>
                <a:buChar char="§"/>
                <a:tabLst>
                  <a:tab pos="2236788" algn="l"/>
                  <a:tab pos="3230563" algn="l"/>
                </a:tabLst>
              </a:pPr>
              <a:r>
                <a:rPr lang="it-IT" sz="1500" b="1" dirty="0">
                  <a:solidFill>
                    <a:srgbClr val="002060"/>
                  </a:solidFill>
                  <a:latin typeface="Arial Rounded MT Bold" panose="020F0704030504030204" pitchFamily="34" charset="0"/>
                </a:rPr>
                <a:t>Etnopsichiatria:	  5	</a:t>
              </a:r>
            </a:p>
            <a:p>
              <a:pPr marL="534988" lvl="1" indent="-261938">
                <a:buFont typeface="Wingdings" panose="05000000000000000000" pitchFamily="2" charset="2"/>
                <a:buChar char="§"/>
                <a:tabLst>
                  <a:tab pos="2236788" algn="l"/>
                  <a:tab pos="3230563" algn="l"/>
                </a:tabLst>
              </a:pPr>
              <a:r>
                <a:rPr lang="it-IT" sz="1500" b="1" dirty="0">
                  <a:solidFill>
                    <a:srgbClr val="002060"/>
                  </a:solidFill>
                  <a:latin typeface="Arial Rounded MT Bold" panose="020F0704030504030204" pitchFamily="34" charset="0"/>
                </a:rPr>
                <a:t>Fantoli:	  7</a:t>
              </a:r>
            </a:p>
            <a:p>
              <a:pPr marL="534988" lvl="1" indent="-261938">
                <a:buFont typeface="Wingdings" panose="05000000000000000000" pitchFamily="2" charset="2"/>
                <a:buChar char="§"/>
                <a:tabLst>
                  <a:tab pos="2236788" algn="l"/>
                  <a:tab pos="3230563" algn="l"/>
                </a:tabLst>
              </a:pPr>
              <a:r>
                <a:rPr lang="it-IT" sz="1500" b="1" dirty="0">
                  <a:solidFill>
                    <a:srgbClr val="002060"/>
                  </a:solidFill>
                  <a:latin typeface="Arial Rounded MT Bold" panose="020F0704030504030204" pitchFamily="34" charset="0"/>
                </a:rPr>
                <a:t>Livigno:	  6</a:t>
              </a:r>
            </a:p>
            <a:p>
              <a:pPr marL="534988" lvl="1" indent="-261938">
                <a:buFont typeface="Wingdings" panose="05000000000000000000" pitchFamily="2" charset="2"/>
                <a:buChar char="§"/>
                <a:tabLst>
                  <a:tab pos="2236788" algn="l"/>
                  <a:tab pos="3230563" algn="l"/>
                </a:tabLst>
              </a:pPr>
              <a:r>
                <a:rPr lang="it-IT" sz="1500" b="1" dirty="0">
                  <a:solidFill>
                    <a:srgbClr val="002060"/>
                  </a:solidFill>
                  <a:latin typeface="Arial Rounded MT Bold" panose="020F0704030504030204" pitchFamily="34" charset="0"/>
                </a:rPr>
                <a:t>Ippocrate:	18</a:t>
              </a:r>
            </a:p>
            <a:p>
              <a:pPr marL="534988" lvl="1" indent="-261938">
                <a:buFont typeface="Wingdings" panose="05000000000000000000" pitchFamily="2" charset="2"/>
                <a:buChar char="§"/>
                <a:tabLst>
                  <a:tab pos="2236788" algn="l"/>
                  <a:tab pos="3230563" algn="l"/>
                </a:tabLst>
              </a:pPr>
              <a:r>
                <a:rPr lang="it-IT" sz="1500" b="1" dirty="0">
                  <a:solidFill>
                    <a:srgbClr val="002060"/>
                  </a:solidFill>
                  <a:latin typeface="Arial Rounded MT Bold" panose="020F0704030504030204" pitchFamily="34" charset="0"/>
                </a:rPr>
                <a:t>Litta:	  3</a:t>
              </a:r>
            </a:p>
            <a:p>
              <a:pPr marL="534988" lvl="1" indent="-261938">
                <a:buFont typeface="Wingdings" panose="05000000000000000000" pitchFamily="2" charset="2"/>
                <a:buChar char="§"/>
                <a:tabLst>
                  <a:tab pos="2236788" algn="l"/>
                  <a:tab pos="3230563" algn="l"/>
                </a:tabLst>
              </a:pPr>
              <a:r>
                <a:rPr lang="it-IT" sz="1500" b="1" dirty="0">
                  <a:solidFill>
                    <a:srgbClr val="002060"/>
                  </a:solidFill>
                  <a:latin typeface="Arial Rounded MT Bold" panose="020F0704030504030204" pitchFamily="34" charset="0"/>
                </a:rPr>
                <a:t>Mosca:	  9	</a:t>
              </a:r>
              <a:endParaRPr lang="it-IT" sz="1500" dirty="0"/>
            </a:p>
          </p:txBody>
        </p:sp>
        <p:sp>
          <p:nvSpPr>
            <p:cNvPr id="5" name="CasellaDiTesto 4">
              <a:extLst>
                <a:ext uri="{FF2B5EF4-FFF2-40B4-BE49-F238E27FC236}">
                  <a16:creationId xmlns:a16="http://schemas.microsoft.com/office/drawing/2014/main" id="{745D2969-C238-1F5E-B6F5-22D8147A4197}"/>
                </a:ext>
              </a:extLst>
            </p:cNvPr>
            <p:cNvSpPr txBox="1"/>
            <p:nvPr/>
          </p:nvSpPr>
          <p:spPr>
            <a:xfrm>
              <a:off x="5229584" y="2852936"/>
              <a:ext cx="3502040" cy="2416046"/>
            </a:xfrm>
            <a:prstGeom prst="rect">
              <a:avLst/>
            </a:prstGeom>
            <a:noFill/>
            <a:ln>
              <a:solidFill>
                <a:srgbClr val="EA0000"/>
              </a:solidFill>
            </a:ln>
          </p:spPr>
          <p:txBody>
            <a:bodyPr wrap="square">
              <a:spAutoFit/>
            </a:bodyPr>
            <a:lstStyle/>
            <a:p>
              <a:pPr marL="273050" lvl="1" indent="-185738">
                <a:buFont typeface="Wingdings" panose="05000000000000000000" pitchFamily="2" charset="2"/>
                <a:buChar char="§"/>
                <a:tabLst>
                  <a:tab pos="2236788" algn="l"/>
                  <a:tab pos="3230563" algn="l"/>
                </a:tabLst>
              </a:pPr>
              <a:r>
                <a:rPr lang="it-IT" sz="1500" b="1" dirty="0">
                  <a:solidFill>
                    <a:srgbClr val="002060"/>
                  </a:solidFill>
                  <a:latin typeface="Arial Rounded MT Bold" panose="020F0704030504030204" pitchFamily="34" charset="0"/>
                </a:rPr>
                <a:t>Natta:	14	</a:t>
              </a:r>
              <a:endParaRPr lang="it-IT" sz="1500" dirty="0">
                <a:solidFill>
                  <a:srgbClr val="002060"/>
                </a:solidFill>
                <a:latin typeface="Arial Rounded MT Bold" panose="020F0704030504030204" pitchFamily="34" charset="0"/>
              </a:endParaRPr>
            </a:p>
            <a:p>
              <a:pPr marL="273050" lvl="1" indent="-185738">
                <a:buFont typeface="Wingdings" panose="05000000000000000000" pitchFamily="2" charset="2"/>
                <a:buChar char="§"/>
                <a:tabLst>
                  <a:tab pos="2236788" algn="l"/>
                  <a:tab pos="3230563" algn="l"/>
                </a:tabLst>
              </a:pPr>
              <a:r>
                <a:rPr lang="it-IT" sz="1500" b="1" dirty="0">
                  <a:solidFill>
                    <a:srgbClr val="002060"/>
                  </a:solidFill>
                  <a:latin typeface="Arial Rounded MT Bold" panose="020F0704030504030204" pitchFamily="34" charset="0"/>
                </a:rPr>
                <a:t>Ovada:	30</a:t>
              </a:r>
            </a:p>
            <a:p>
              <a:pPr marL="273050" lvl="1" indent="-185738">
                <a:buFont typeface="Wingdings" panose="05000000000000000000" pitchFamily="2" charset="2"/>
                <a:buChar char="§"/>
                <a:tabLst>
                  <a:tab pos="2236788" algn="l"/>
                  <a:tab pos="3230563" algn="l"/>
                </a:tabLst>
              </a:pPr>
              <a:r>
                <a:rPr lang="it-IT" sz="1500" b="1" dirty="0">
                  <a:solidFill>
                    <a:srgbClr val="002060"/>
                  </a:solidFill>
                  <a:latin typeface="Arial Rounded MT Bold" panose="020F0704030504030204" pitchFamily="34" charset="0"/>
                </a:rPr>
                <a:t>Plebisciti:	20	</a:t>
              </a:r>
            </a:p>
            <a:p>
              <a:pPr marL="273050" lvl="1" indent="-185738">
                <a:buFont typeface="Wingdings" panose="05000000000000000000" pitchFamily="2" charset="2"/>
                <a:buChar char="§"/>
                <a:tabLst>
                  <a:tab pos="2236788" algn="l"/>
                  <a:tab pos="3230563" algn="l"/>
                </a:tabLst>
              </a:pPr>
              <a:r>
                <a:rPr lang="it-IT" sz="1500" b="1" dirty="0">
                  <a:solidFill>
                    <a:srgbClr val="002060"/>
                  </a:solidFill>
                  <a:latin typeface="Arial Rounded MT Bold" panose="020F0704030504030204" pitchFamily="34" charset="0"/>
                </a:rPr>
                <a:t>Procaccini:   	  8	</a:t>
              </a:r>
            </a:p>
            <a:p>
              <a:pPr marL="273050" lvl="1" indent="-185738">
                <a:buFont typeface="Wingdings" panose="05000000000000000000" pitchFamily="2" charset="2"/>
                <a:buChar char="§"/>
                <a:tabLst>
                  <a:tab pos="2236788" algn="l"/>
                  <a:tab pos="3230563" algn="l"/>
                </a:tabLst>
              </a:pPr>
              <a:r>
                <a:rPr lang="it-IT" sz="1500" b="1" dirty="0">
                  <a:solidFill>
                    <a:srgbClr val="002060"/>
                  </a:solidFill>
                  <a:latin typeface="Arial Rounded MT Bold" panose="020F0704030504030204" pitchFamily="34" charset="0"/>
                </a:rPr>
                <a:t>Puglie:	35	</a:t>
              </a:r>
            </a:p>
            <a:p>
              <a:pPr marL="273050" lvl="1" indent="-185738">
                <a:buFont typeface="Wingdings" panose="05000000000000000000" pitchFamily="2" charset="2"/>
                <a:buChar char="§"/>
                <a:tabLst>
                  <a:tab pos="2236788" algn="l"/>
                  <a:tab pos="3230563" algn="l"/>
                </a:tabLst>
              </a:pPr>
              <a:r>
                <a:rPr lang="it-IT" sz="1500" b="1" dirty="0">
                  <a:solidFill>
                    <a:srgbClr val="002060"/>
                  </a:solidFill>
                  <a:latin typeface="Arial Rounded MT Bold" panose="020F0704030504030204" pitchFamily="34" charset="0"/>
                </a:rPr>
                <a:t>Ripamonti:	  6</a:t>
              </a:r>
            </a:p>
            <a:p>
              <a:pPr marL="273050" lvl="1" indent="-185738">
                <a:buFont typeface="Wingdings" panose="05000000000000000000" pitchFamily="2" charset="2"/>
                <a:buChar char="§"/>
                <a:tabLst>
                  <a:tab pos="2236788" algn="l"/>
                  <a:tab pos="3230563" algn="l"/>
                </a:tabLst>
              </a:pPr>
              <a:r>
                <a:rPr lang="it-IT" sz="1500" b="1" dirty="0">
                  <a:solidFill>
                    <a:srgbClr val="002060"/>
                  </a:solidFill>
                  <a:latin typeface="Arial Rounded MT Bold" panose="020F0704030504030204" pitchFamily="34" charset="0"/>
                </a:rPr>
                <a:t>Soderini:	  2</a:t>
              </a:r>
            </a:p>
            <a:p>
              <a:pPr marL="273050" lvl="1" indent="-185738">
                <a:buFont typeface="Wingdings" panose="05000000000000000000" pitchFamily="2" charset="2"/>
                <a:buChar char="§"/>
                <a:tabLst>
                  <a:tab pos="2236788" algn="l"/>
                  <a:tab pos="3230563" algn="l"/>
                </a:tabLst>
              </a:pPr>
              <a:r>
                <a:rPr lang="it-IT" sz="1500" b="1" dirty="0">
                  <a:solidFill>
                    <a:srgbClr val="002060"/>
                  </a:solidFill>
                  <a:latin typeface="Arial Rounded MT Bold" panose="020F0704030504030204" pitchFamily="34" charset="0"/>
                </a:rPr>
                <a:t>Ricordi:	  1</a:t>
              </a:r>
            </a:p>
            <a:p>
              <a:pPr marL="273050" lvl="1" indent="-185738">
                <a:buFont typeface="Wingdings" panose="05000000000000000000" pitchFamily="2" charset="2"/>
                <a:buChar char="§"/>
                <a:tabLst>
                  <a:tab pos="2236788" algn="l"/>
                  <a:tab pos="3230563" algn="l"/>
                </a:tabLst>
              </a:pPr>
              <a:r>
                <a:rPr lang="it-IT" sz="1500" b="1" dirty="0" err="1">
                  <a:solidFill>
                    <a:srgbClr val="002060"/>
                  </a:solidFill>
                  <a:latin typeface="Arial Rounded MT Bold" panose="020F0704030504030204" pitchFamily="34" charset="0"/>
                </a:rPr>
                <a:t>Serv</a:t>
              </a:r>
              <a:r>
                <a:rPr lang="it-IT" sz="1500" b="1" dirty="0">
                  <a:solidFill>
                    <a:srgbClr val="002060"/>
                  </a:solidFill>
                  <a:latin typeface="Arial Rounded MT Bold" panose="020F0704030504030204" pitchFamily="34" charset="0"/>
                </a:rPr>
                <a:t>. Psichiatrico </a:t>
              </a:r>
            </a:p>
            <a:p>
              <a:pPr marL="87312" lvl="1">
                <a:tabLst>
                  <a:tab pos="273050" algn="l"/>
                  <a:tab pos="2236788" algn="l"/>
                  <a:tab pos="3230563" algn="l"/>
                </a:tabLst>
              </a:pPr>
              <a:r>
                <a:rPr lang="it-IT" sz="1500" b="1" dirty="0">
                  <a:solidFill>
                    <a:srgbClr val="002060"/>
                  </a:solidFill>
                  <a:latin typeface="Arial Rounded MT Bold" panose="020F0704030504030204" pitchFamily="34" charset="0"/>
                </a:rPr>
                <a:t>	Area Penale:	  8</a:t>
              </a:r>
              <a:r>
                <a:rPr lang="it-IT" sz="1600" b="1" dirty="0">
                  <a:solidFill>
                    <a:srgbClr val="002060"/>
                  </a:solidFill>
                  <a:latin typeface="Arial Rounded MT Bold" panose="020F0704030504030204" pitchFamily="34" charset="0"/>
                </a:rPr>
                <a:t>	</a:t>
              </a:r>
              <a:endParaRPr lang="it-IT" dirty="0"/>
            </a:p>
          </p:txBody>
        </p:sp>
      </p:grp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771D6138-95DB-C76D-582D-DA403785CFAB}"/>
              </a:ext>
            </a:extLst>
          </p:cNvPr>
          <p:cNvSpPr txBox="1"/>
          <p:nvPr/>
        </p:nvSpPr>
        <p:spPr>
          <a:xfrm>
            <a:off x="2851328" y="2415158"/>
            <a:ext cx="4581728" cy="36933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it-IT" sz="1800" b="1" dirty="0">
                <a:solidFill>
                  <a:schemeClr val="bg1"/>
                </a:solidFill>
                <a:highlight>
                  <a:srgbClr val="000080"/>
                </a:highlight>
                <a:latin typeface="Arial Rounded MT Bold" panose="020F0704030504030204" pitchFamily="34" charset="0"/>
              </a:rPr>
              <a:t>CPS di riferimento</a:t>
            </a:r>
            <a:endParaRPr lang="it-IT" dirty="0"/>
          </a:p>
        </p:txBody>
      </p:sp>
      <p:grpSp>
        <p:nvGrpSpPr>
          <p:cNvPr id="22" name="Gruppo 21">
            <a:extLst>
              <a:ext uri="{FF2B5EF4-FFF2-40B4-BE49-F238E27FC236}">
                <a16:creationId xmlns:a16="http://schemas.microsoft.com/office/drawing/2014/main" id="{E99D179B-CE0B-1DB3-55C6-00DF5E2D41B8}"/>
              </a:ext>
            </a:extLst>
          </p:cNvPr>
          <p:cNvGrpSpPr/>
          <p:nvPr/>
        </p:nvGrpSpPr>
        <p:grpSpPr>
          <a:xfrm>
            <a:off x="1546396" y="5378465"/>
            <a:ext cx="7195804" cy="723275"/>
            <a:chOff x="1546396" y="5378465"/>
            <a:chExt cx="7195804" cy="723275"/>
          </a:xfrm>
        </p:grpSpPr>
        <p:sp>
          <p:nvSpPr>
            <p:cNvPr id="12" name="CasellaDiTesto 11">
              <a:extLst>
                <a:ext uri="{FF2B5EF4-FFF2-40B4-BE49-F238E27FC236}">
                  <a16:creationId xmlns:a16="http://schemas.microsoft.com/office/drawing/2014/main" id="{CB68D93A-A096-5F9B-D908-6485D209D5E9}"/>
                </a:ext>
              </a:extLst>
            </p:cNvPr>
            <p:cNvSpPr txBox="1"/>
            <p:nvPr/>
          </p:nvSpPr>
          <p:spPr>
            <a:xfrm>
              <a:off x="1546396" y="5378465"/>
              <a:ext cx="1733672" cy="723275"/>
            </a:xfrm>
            <a:prstGeom prst="rect">
              <a:avLst/>
            </a:prstGeom>
            <a:noFill/>
            <a:ln>
              <a:solidFill>
                <a:srgbClr val="EA0000"/>
              </a:solidFill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it-IT" sz="1350" b="1" dirty="0">
                  <a:solidFill>
                    <a:srgbClr val="002060"/>
                  </a:solidFill>
                  <a:latin typeface="Arial Rounded MT Bold" panose="020F0704030504030204" pitchFamily="34" charset="0"/>
                </a:rPr>
                <a:t>ASST </a:t>
              </a:r>
            </a:p>
            <a:p>
              <a:pPr algn="ctr"/>
              <a:r>
                <a:rPr lang="it-IT" sz="1350" b="1" dirty="0">
                  <a:solidFill>
                    <a:srgbClr val="002060"/>
                  </a:solidFill>
                  <a:latin typeface="Arial Rounded MT Bold" panose="020F0704030504030204" pitchFamily="34" charset="0"/>
                </a:rPr>
                <a:t>FBF SACCO</a:t>
              </a:r>
            </a:p>
            <a:p>
              <a:pPr algn="ctr"/>
              <a:r>
                <a:rPr lang="it-IT" sz="1400" b="1" dirty="0">
                  <a:solidFill>
                    <a:srgbClr val="FF0000"/>
                  </a:solidFill>
                  <a:latin typeface="Arial Rounded MT Bold" panose="020F0704030504030204" pitchFamily="34" charset="0"/>
                </a:rPr>
                <a:t>36,4 %</a:t>
              </a:r>
              <a:endParaRPr lang="it-IT" sz="1400" dirty="0">
                <a:solidFill>
                  <a:srgbClr val="FF0000"/>
                </a:solidFill>
              </a:endParaRPr>
            </a:p>
          </p:txBody>
        </p:sp>
        <p:sp>
          <p:nvSpPr>
            <p:cNvPr id="19" name="CasellaDiTesto 18">
              <a:extLst>
                <a:ext uri="{FF2B5EF4-FFF2-40B4-BE49-F238E27FC236}">
                  <a16:creationId xmlns:a16="http://schemas.microsoft.com/office/drawing/2014/main" id="{B252B822-2FD8-B8F0-EA12-BBCE24008201}"/>
                </a:ext>
              </a:extLst>
            </p:cNvPr>
            <p:cNvSpPr txBox="1"/>
            <p:nvPr/>
          </p:nvSpPr>
          <p:spPr>
            <a:xfrm>
              <a:off x="3310572" y="5378465"/>
              <a:ext cx="1733672" cy="723275"/>
            </a:xfrm>
            <a:prstGeom prst="rect">
              <a:avLst/>
            </a:prstGeom>
            <a:noFill/>
            <a:ln>
              <a:solidFill>
                <a:srgbClr val="EA0000"/>
              </a:solidFill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it-IT" sz="1350" b="1" dirty="0">
                  <a:solidFill>
                    <a:srgbClr val="002060"/>
                  </a:solidFill>
                  <a:latin typeface="Arial Rounded MT Bold" panose="020F0704030504030204" pitchFamily="34" charset="0"/>
                </a:rPr>
                <a:t>ASST</a:t>
              </a:r>
            </a:p>
            <a:p>
              <a:pPr algn="ctr"/>
              <a:r>
                <a:rPr lang="it-IT" sz="1350" b="1" dirty="0">
                  <a:solidFill>
                    <a:srgbClr val="002060"/>
                  </a:solidFill>
                  <a:latin typeface="Arial Rounded MT Bold" panose="020F0704030504030204" pitchFamily="34" charset="0"/>
                </a:rPr>
                <a:t>NIGUARDA</a:t>
              </a:r>
            </a:p>
            <a:p>
              <a:pPr algn="ctr"/>
              <a:r>
                <a:rPr lang="it-IT" sz="1400" b="1" dirty="0">
                  <a:solidFill>
                    <a:srgbClr val="FF0000"/>
                  </a:solidFill>
                  <a:latin typeface="Arial Rounded MT Bold" panose="020F0704030504030204" pitchFamily="34" charset="0"/>
                </a:rPr>
                <a:t>31,3 %</a:t>
              </a:r>
              <a:endParaRPr lang="it-IT" sz="1400" dirty="0">
                <a:solidFill>
                  <a:srgbClr val="FF0000"/>
                </a:solidFill>
              </a:endParaRPr>
            </a:p>
          </p:txBody>
        </p:sp>
        <p:sp>
          <p:nvSpPr>
            <p:cNvPr id="20" name="CasellaDiTesto 19">
              <a:extLst>
                <a:ext uri="{FF2B5EF4-FFF2-40B4-BE49-F238E27FC236}">
                  <a16:creationId xmlns:a16="http://schemas.microsoft.com/office/drawing/2014/main" id="{7DB0B65A-7AF9-85CD-410B-6A936022B2FA}"/>
                </a:ext>
              </a:extLst>
            </p:cNvPr>
            <p:cNvSpPr txBox="1"/>
            <p:nvPr/>
          </p:nvSpPr>
          <p:spPr>
            <a:xfrm>
              <a:off x="5244352" y="5378465"/>
              <a:ext cx="1733672" cy="723275"/>
            </a:xfrm>
            <a:prstGeom prst="rect">
              <a:avLst/>
            </a:prstGeom>
            <a:noFill/>
            <a:ln>
              <a:solidFill>
                <a:srgbClr val="EA0000"/>
              </a:solidFill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it-IT" sz="1350" b="1" dirty="0">
                  <a:solidFill>
                    <a:srgbClr val="002060"/>
                  </a:solidFill>
                  <a:latin typeface="Arial Rounded MT Bold" panose="020F0704030504030204" pitchFamily="34" charset="0"/>
                </a:rPr>
                <a:t>FONDAZIONE</a:t>
              </a:r>
            </a:p>
            <a:p>
              <a:pPr algn="ctr"/>
              <a:r>
                <a:rPr lang="it-IT" sz="1350" b="1" dirty="0">
                  <a:solidFill>
                    <a:srgbClr val="002060"/>
                  </a:solidFill>
                  <a:latin typeface="Arial Rounded MT Bold" panose="020F0704030504030204" pitchFamily="34" charset="0"/>
                </a:rPr>
                <a:t>POLICLINICO</a:t>
              </a:r>
            </a:p>
            <a:p>
              <a:pPr algn="ctr"/>
              <a:r>
                <a:rPr lang="it-IT" sz="1400" b="1" dirty="0">
                  <a:solidFill>
                    <a:srgbClr val="FF0000"/>
                  </a:solidFill>
                  <a:latin typeface="Arial Rounded MT Bold" panose="020F0704030504030204" pitchFamily="34" charset="0"/>
                </a:rPr>
                <a:t>8,1 %</a:t>
              </a:r>
              <a:endParaRPr lang="it-IT" sz="1400" dirty="0">
                <a:solidFill>
                  <a:srgbClr val="FF0000"/>
                </a:solidFill>
              </a:endParaRPr>
            </a:p>
          </p:txBody>
        </p:sp>
        <p:sp>
          <p:nvSpPr>
            <p:cNvPr id="21" name="CasellaDiTesto 20">
              <a:extLst>
                <a:ext uri="{FF2B5EF4-FFF2-40B4-BE49-F238E27FC236}">
                  <a16:creationId xmlns:a16="http://schemas.microsoft.com/office/drawing/2014/main" id="{6BFB46CA-659B-1972-3AD2-811A1AC4E643}"/>
                </a:ext>
              </a:extLst>
            </p:cNvPr>
            <p:cNvSpPr txBox="1"/>
            <p:nvPr/>
          </p:nvSpPr>
          <p:spPr>
            <a:xfrm>
              <a:off x="7008528" y="5378465"/>
              <a:ext cx="1733672" cy="723275"/>
            </a:xfrm>
            <a:prstGeom prst="rect">
              <a:avLst/>
            </a:prstGeom>
            <a:noFill/>
            <a:ln>
              <a:solidFill>
                <a:srgbClr val="EA0000"/>
              </a:solidFill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it-IT" sz="1350" b="1" dirty="0">
                  <a:solidFill>
                    <a:srgbClr val="002060"/>
                  </a:solidFill>
                  <a:latin typeface="Arial Rounded MT Bold" panose="020F0704030504030204" pitchFamily="34" charset="0"/>
                </a:rPr>
                <a:t>ASST SS PAOLO </a:t>
              </a:r>
            </a:p>
            <a:p>
              <a:pPr algn="ctr"/>
              <a:r>
                <a:rPr lang="it-IT" sz="1350" b="1" dirty="0">
                  <a:solidFill>
                    <a:srgbClr val="002060"/>
                  </a:solidFill>
                  <a:latin typeface="Arial Rounded MT Bold" panose="020F0704030504030204" pitchFamily="34" charset="0"/>
                </a:rPr>
                <a:t>E CARLO</a:t>
              </a:r>
            </a:p>
            <a:p>
              <a:pPr algn="ctr"/>
              <a:r>
                <a:rPr lang="it-IT" sz="1400" b="1" dirty="0">
                  <a:solidFill>
                    <a:srgbClr val="FF0000"/>
                  </a:solidFill>
                  <a:latin typeface="Arial Rounded MT Bold" panose="020F0704030504030204" pitchFamily="34" charset="0"/>
                </a:rPr>
                <a:t>36,4%</a:t>
              </a:r>
              <a:endParaRPr lang="it-IT" sz="1400" dirty="0">
                <a:solidFill>
                  <a:srgbClr val="FF0000"/>
                </a:solidFill>
              </a:endParaRPr>
            </a:p>
          </p:txBody>
        </p:sp>
      </p:grpSp>
      <p:pic>
        <p:nvPicPr>
          <p:cNvPr id="3" name="Picture 2" descr="Anteprima immagine">
            <a:extLst>
              <a:ext uri="{FF2B5EF4-FFF2-40B4-BE49-F238E27FC236}">
                <a16:creationId xmlns:a16="http://schemas.microsoft.com/office/drawing/2014/main" id="{4139F3F9-7775-F5BD-B141-62100CE27C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1339" y="6381328"/>
            <a:ext cx="3862662" cy="495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6558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93176D-2C5C-5F54-5385-BC8F5A9801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tangolo 5">
            <a:extLst>
              <a:ext uri="{FF2B5EF4-FFF2-40B4-BE49-F238E27FC236}">
                <a16:creationId xmlns:a16="http://schemas.microsoft.com/office/drawing/2014/main" id="{568A8E57-057B-DDB8-5E28-3C9B703E704C}"/>
              </a:ext>
            </a:extLst>
          </p:cNvPr>
          <p:cNvSpPr/>
          <p:nvPr/>
        </p:nvSpPr>
        <p:spPr>
          <a:xfrm>
            <a:off x="1542184" y="187151"/>
            <a:ext cx="720001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000" b="1" dirty="0">
                <a:solidFill>
                  <a:srgbClr val="C00000"/>
                </a:solidFill>
                <a:latin typeface="Arial Rounded MT Bold" panose="020F0704030504030204" pitchFamily="34" charset="0"/>
              </a:rPr>
              <a:t>PROGETTI </a:t>
            </a:r>
            <a:r>
              <a:rPr lang="it-IT" sz="2000" b="1" i="1" dirty="0">
                <a:solidFill>
                  <a:srgbClr val="C00000"/>
                </a:solidFill>
                <a:latin typeface="Arial Rounded MT Bold" panose="020F0704030504030204" pitchFamily="34" charset="0"/>
              </a:rPr>
              <a:t>Vivere in Salute Mentale</a:t>
            </a:r>
            <a:endParaRPr lang="it-IT" sz="2000" dirty="0"/>
          </a:p>
          <a:p>
            <a:pPr algn="ctr"/>
            <a:r>
              <a:rPr lang="it-IT" sz="2000" b="1" dirty="0">
                <a:solidFill>
                  <a:srgbClr val="CC0000"/>
                </a:solidFill>
                <a:latin typeface="Arial Rounded MT Bold" panose="020F0704030504030204" pitchFamily="34" charset="0"/>
              </a:rPr>
              <a:t>Analisi dati</a:t>
            </a:r>
          </a:p>
        </p:txBody>
      </p:sp>
      <p:grpSp>
        <p:nvGrpSpPr>
          <p:cNvPr id="12" name="Gruppo 11">
            <a:extLst>
              <a:ext uri="{FF2B5EF4-FFF2-40B4-BE49-F238E27FC236}">
                <a16:creationId xmlns:a16="http://schemas.microsoft.com/office/drawing/2014/main" id="{D6C80F08-D52B-5B33-3DD6-DAE9EA3AE181}"/>
              </a:ext>
            </a:extLst>
          </p:cNvPr>
          <p:cNvGrpSpPr/>
          <p:nvPr/>
        </p:nvGrpSpPr>
        <p:grpSpPr>
          <a:xfrm>
            <a:off x="1530824" y="1124744"/>
            <a:ext cx="7200800" cy="1447711"/>
            <a:chOff x="1530824" y="1124744"/>
            <a:chExt cx="7200800" cy="1447711"/>
          </a:xfrm>
        </p:grpSpPr>
        <p:sp>
          <p:nvSpPr>
            <p:cNvPr id="2" name="CasellaDiTesto 1">
              <a:extLst>
                <a:ext uri="{FF2B5EF4-FFF2-40B4-BE49-F238E27FC236}">
                  <a16:creationId xmlns:a16="http://schemas.microsoft.com/office/drawing/2014/main" id="{0967DF3D-8F14-BE76-4F18-D899365859B5}"/>
                </a:ext>
              </a:extLst>
            </p:cNvPr>
            <p:cNvSpPr txBox="1"/>
            <p:nvPr/>
          </p:nvSpPr>
          <p:spPr>
            <a:xfrm>
              <a:off x="1530824" y="1124744"/>
              <a:ext cx="7200800" cy="369332"/>
            </a:xfrm>
            <a:prstGeom prst="rect">
              <a:avLst/>
            </a:prstGeom>
            <a:noFill/>
            <a:ln>
              <a:solidFill>
                <a:srgbClr val="C0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it-IT" b="1" dirty="0">
                  <a:solidFill>
                    <a:srgbClr val="C00000"/>
                  </a:solidFill>
                  <a:latin typeface="Arial Rounded MT Bold" panose="020F0704030504030204" pitchFamily="34" charset="0"/>
                </a:rPr>
                <a:t>Diagnosi </a:t>
              </a:r>
            </a:p>
          </p:txBody>
        </p:sp>
        <p:sp>
          <p:nvSpPr>
            <p:cNvPr id="5" name="CasellaDiTesto 4">
              <a:extLst>
                <a:ext uri="{FF2B5EF4-FFF2-40B4-BE49-F238E27FC236}">
                  <a16:creationId xmlns:a16="http://schemas.microsoft.com/office/drawing/2014/main" id="{B278B408-A365-CF07-D4D0-FD48152AF75C}"/>
                </a:ext>
              </a:extLst>
            </p:cNvPr>
            <p:cNvSpPr txBox="1"/>
            <p:nvPr/>
          </p:nvSpPr>
          <p:spPr>
            <a:xfrm>
              <a:off x="1530824" y="1556792"/>
              <a:ext cx="3502040" cy="1015663"/>
            </a:xfrm>
            <a:prstGeom prst="rect">
              <a:avLst/>
            </a:prstGeom>
            <a:noFill/>
            <a:ln>
              <a:solidFill>
                <a:srgbClr val="EA0000"/>
              </a:solidFill>
            </a:ln>
          </p:spPr>
          <p:txBody>
            <a:bodyPr wrap="square">
              <a:spAutoFit/>
            </a:bodyPr>
            <a:lstStyle/>
            <a:p>
              <a:pPr marL="534988" lvl="1" indent="-261938">
                <a:buFont typeface="Wingdings" panose="05000000000000000000" pitchFamily="2" charset="2"/>
                <a:buChar char="§"/>
                <a:tabLst>
                  <a:tab pos="2236788" algn="l"/>
                  <a:tab pos="3230563" algn="l"/>
                </a:tabLst>
              </a:pPr>
              <a:r>
                <a:rPr lang="it-IT" sz="1500" b="1" dirty="0">
                  <a:solidFill>
                    <a:srgbClr val="002060"/>
                  </a:solidFill>
                  <a:latin typeface="Arial Rounded MT Bold" panose="020F0704030504030204" pitchFamily="34" charset="0"/>
                </a:rPr>
                <a:t>Psicosi:	32 %	</a:t>
              </a:r>
              <a:endParaRPr lang="it-IT" sz="1500" dirty="0">
                <a:solidFill>
                  <a:srgbClr val="002060"/>
                </a:solidFill>
                <a:latin typeface="Arial Rounded MT Bold" panose="020F0704030504030204" pitchFamily="34" charset="0"/>
              </a:endParaRPr>
            </a:p>
            <a:p>
              <a:pPr marL="534988" lvl="1" indent="-261938">
                <a:buFont typeface="Wingdings" panose="05000000000000000000" pitchFamily="2" charset="2"/>
                <a:buChar char="§"/>
                <a:tabLst>
                  <a:tab pos="2236788" algn="l"/>
                  <a:tab pos="3230563" algn="l"/>
                </a:tabLst>
              </a:pPr>
              <a:r>
                <a:rPr lang="it-IT" sz="1500" b="1" dirty="0">
                  <a:solidFill>
                    <a:srgbClr val="002060"/>
                  </a:solidFill>
                  <a:latin typeface="Arial Rounded MT Bold" panose="020F0704030504030204" pitchFamily="34" charset="0"/>
                </a:rPr>
                <a:t>DPTS:	  3 %</a:t>
              </a:r>
            </a:p>
            <a:p>
              <a:pPr marL="534988" lvl="1" indent="-261938">
                <a:buFont typeface="Wingdings" panose="05000000000000000000" pitchFamily="2" charset="2"/>
                <a:buChar char="§"/>
                <a:tabLst>
                  <a:tab pos="2236788" algn="l"/>
                  <a:tab pos="3230563" algn="l"/>
                </a:tabLst>
              </a:pPr>
              <a:r>
                <a:rPr lang="it-IT" sz="1500" b="1" dirty="0">
                  <a:solidFill>
                    <a:srgbClr val="002060"/>
                  </a:solidFill>
                  <a:latin typeface="Arial Rounded MT Bold" panose="020F0704030504030204" pitchFamily="34" charset="0"/>
                </a:rPr>
                <a:t>Disturbi ansia:	  4 %	</a:t>
              </a:r>
            </a:p>
            <a:p>
              <a:pPr marL="534988" lvl="1" indent="-261938">
                <a:buFont typeface="Wingdings" panose="05000000000000000000" pitchFamily="2" charset="2"/>
                <a:buChar char="§"/>
                <a:tabLst>
                  <a:tab pos="2236788" algn="l"/>
                  <a:tab pos="3230563" algn="l"/>
                </a:tabLst>
              </a:pPr>
              <a:r>
                <a:rPr lang="it-IT" sz="1500" b="1" dirty="0">
                  <a:solidFill>
                    <a:srgbClr val="002060"/>
                  </a:solidFill>
                  <a:latin typeface="Arial Rounded MT Bold" panose="020F0704030504030204" pitchFamily="34" charset="0"/>
                </a:rPr>
                <a:t>Ritardo mentale:  	  2 %	</a:t>
              </a:r>
            </a:p>
          </p:txBody>
        </p:sp>
        <p:sp>
          <p:nvSpPr>
            <p:cNvPr id="8" name="CasellaDiTesto 7">
              <a:extLst>
                <a:ext uri="{FF2B5EF4-FFF2-40B4-BE49-F238E27FC236}">
                  <a16:creationId xmlns:a16="http://schemas.microsoft.com/office/drawing/2014/main" id="{95D5146F-1C2B-324A-93A4-C5640F011D23}"/>
                </a:ext>
              </a:extLst>
            </p:cNvPr>
            <p:cNvSpPr txBox="1"/>
            <p:nvPr/>
          </p:nvSpPr>
          <p:spPr>
            <a:xfrm>
              <a:off x="5229584" y="1556792"/>
              <a:ext cx="3502040" cy="1015663"/>
            </a:xfrm>
            <a:prstGeom prst="rect">
              <a:avLst/>
            </a:prstGeom>
            <a:noFill/>
            <a:ln>
              <a:solidFill>
                <a:srgbClr val="EA0000"/>
              </a:solidFill>
            </a:ln>
          </p:spPr>
          <p:txBody>
            <a:bodyPr wrap="square">
              <a:spAutoFit/>
            </a:bodyPr>
            <a:lstStyle/>
            <a:p>
              <a:pPr marL="534988" lvl="1" indent="-261938">
                <a:buFont typeface="Wingdings" panose="05000000000000000000" pitchFamily="2" charset="2"/>
                <a:buChar char="§"/>
                <a:tabLst>
                  <a:tab pos="2236788" algn="l"/>
                  <a:tab pos="2781300" algn="l"/>
                  <a:tab pos="3230563" algn="l"/>
                </a:tabLst>
              </a:pPr>
              <a:r>
                <a:rPr lang="it-IT" sz="1500" b="1" dirty="0">
                  <a:solidFill>
                    <a:srgbClr val="002060"/>
                  </a:solidFill>
                  <a:latin typeface="Arial Rounded MT Bold" panose="020F0704030504030204" pitchFamily="34" charset="0"/>
                </a:rPr>
                <a:t>Disturbi alimentazione:	1 %	</a:t>
              </a:r>
              <a:endParaRPr lang="it-IT" sz="1500" dirty="0">
                <a:solidFill>
                  <a:srgbClr val="002060"/>
                </a:solidFill>
                <a:latin typeface="Arial Rounded MT Bold" panose="020F0704030504030204" pitchFamily="34" charset="0"/>
              </a:endParaRPr>
            </a:p>
            <a:p>
              <a:pPr marL="534988" lvl="1" indent="-261938">
                <a:buFont typeface="Wingdings" panose="05000000000000000000" pitchFamily="2" charset="2"/>
                <a:buChar char="§"/>
                <a:tabLst>
                  <a:tab pos="2236788" algn="l"/>
                  <a:tab pos="2781300" algn="l"/>
                  <a:tab pos="3230563" algn="l"/>
                </a:tabLst>
              </a:pPr>
              <a:r>
                <a:rPr lang="it-IT" sz="1500" b="1" dirty="0">
                  <a:solidFill>
                    <a:srgbClr val="002060"/>
                  </a:solidFill>
                  <a:latin typeface="Arial Rounded MT Bold" panose="020F0704030504030204" pitchFamily="34" charset="0"/>
                </a:rPr>
                <a:t>Disturbi personalità:     45 %	</a:t>
              </a:r>
            </a:p>
            <a:p>
              <a:pPr marL="534988" lvl="1" indent="-261938">
                <a:buFont typeface="Wingdings" panose="05000000000000000000" pitchFamily="2" charset="2"/>
                <a:buChar char="§"/>
                <a:tabLst>
                  <a:tab pos="2236788" algn="l"/>
                  <a:tab pos="2781300" algn="l"/>
                  <a:tab pos="3230563" algn="l"/>
                </a:tabLst>
              </a:pPr>
              <a:r>
                <a:rPr lang="it-IT" sz="1500" b="1" dirty="0">
                  <a:solidFill>
                    <a:srgbClr val="002060"/>
                  </a:solidFill>
                  <a:latin typeface="Arial Rounded MT Bold" panose="020F0704030504030204" pitchFamily="34" charset="0"/>
                </a:rPr>
                <a:t>Disturbi umore:	  	7 %	</a:t>
              </a:r>
            </a:p>
            <a:p>
              <a:pPr marL="534988" lvl="1" indent="-261938">
                <a:buFont typeface="Wingdings" panose="05000000000000000000" pitchFamily="2" charset="2"/>
                <a:buChar char="§"/>
                <a:tabLst>
                  <a:tab pos="2236788" algn="l"/>
                  <a:tab pos="2781300" algn="l"/>
                  <a:tab pos="3230563" algn="l"/>
                </a:tabLst>
              </a:pPr>
              <a:r>
                <a:rPr lang="it-IT" sz="1500" b="1" dirty="0">
                  <a:solidFill>
                    <a:srgbClr val="002060"/>
                  </a:solidFill>
                  <a:latin typeface="Arial Rounded MT Bold" panose="020F0704030504030204" pitchFamily="34" charset="0"/>
                </a:rPr>
                <a:t>Altro:   	  	5 %	</a:t>
              </a:r>
            </a:p>
          </p:txBody>
        </p:sp>
      </p:grpSp>
      <p:grpSp>
        <p:nvGrpSpPr>
          <p:cNvPr id="13" name="Gruppo 12">
            <a:extLst>
              <a:ext uri="{FF2B5EF4-FFF2-40B4-BE49-F238E27FC236}">
                <a16:creationId xmlns:a16="http://schemas.microsoft.com/office/drawing/2014/main" id="{D1E37CCC-0F3C-7AB9-A30B-6707012092C3}"/>
              </a:ext>
            </a:extLst>
          </p:cNvPr>
          <p:cNvGrpSpPr/>
          <p:nvPr/>
        </p:nvGrpSpPr>
        <p:grpSpPr>
          <a:xfrm>
            <a:off x="1530824" y="2957490"/>
            <a:ext cx="7211376" cy="3556296"/>
            <a:chOff x="1530824" y="2957490"/>
            <a:chExt cx="7211376" cy="3556296"/>
          </a:xfrm>
        </p:grpSpPr>
        <p:sp>
          <p:nvSpPr>
            <p:cNvPr id="7" name="CasellaDiTesto 6">
              <a:extLst>
                <a:ext uri="{FF2B5EF4-FFF2-40B4-BE49-F238E27FC236}">
                  <a16:creationId xmlns:a16="http://schemas.microsoft.com/office/drawing/2014/main" id="{25BC65A1-4C89-A686-BBFB-9AACD59EC3E7}"/>
                </a:ext>
              </a:extLst>
            </p:cNvPr>
            <p:cNvSpPr txBox="1"/>
            <p:nvPr/>
          </p:nvSpPr>
          <p:spPr>
            <a:xfrm>
              <a:off x="1530824" y="3442712"/>
              <a:ext cx="3532716" cy="3052118"/>
            </a:xfrm>
            <a:prstGeom prst="rect">
              <a:avLst/>
            </a:prstGeom>
            <a:noFill/>
            <a:ln>
              <a:solidFill>
                <a:srgbClr val="C00000"/>
              </a:solidFill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ts val="300"/>
                </a:spcBef>
                <a:spcAft>
                  <a:spcPts val="300"/>
                </a:spcAft>
              </a:pPr>
              <a:r>
                <a:rPr lang="it-IT" sz="1600" b="1" dirty="0">
                  <a:solidFill>
                    <a:schemeClr val="bg1"/>
                  </a:solidFill>
                  <a:highlight>
                    <a:srgbClr val="000080"/>
                  </a:highlight>
                  <a:latin typeface="Arial Rounded MT Bold" panose="020F0704030504030204" pitchFamily="34" charset="0"/>
                </a:rPr>
                <a:t>Azione ABITARE</a:t>
              </a:r>
              <a:endParaRPr lang="it-IT" sz="1600" b="1" dirty="0">
                <a:solidFill>
                  <a:schemeClr val="bg1"/>
                </a:solidFill>
                <a:latin typeface="Arial Rounded MT Bold" panose="020F0704030504030204" pitchFamily="34" charset="0"/>
              </a:endParaRPr>
            </a:p>
            <a:p>
              <a:pPr marL="182563" indent="-182563">
                <a:buFont typeface="Wingdings" panose="05000000000000000000" pitchFamily="2" charset="2"/>
                <a:buChar char="§"/>
                <a:tabLst>
                  <a:tab pos="541338" algn="l"/>
                </a:tabLst>
              </a:pPr>
              <a:r>
                <a:rPr lang="it-IT" sz="1400" b="1" dirty="0">
                  <a:solidFill>
                    <a:srgbClr val="002060"/>
                  </a:solidFill>
                  <a:latin typeface="Arial Rounded MT Bold" panose="020F0704030504030204" pitchFamily="34" charset="0"/>
                </a:rPr>
                <a:t>120 con Case Manager</a:t>
              </a:r>
            </a:p>
            <a:p>
              <a:pPr marL="182563" indent="-182563">
                <a:buFont typeface="Wingdings" panose="05000000000000000000" pitchFamily="2" charset="2"/>
                <a:buChar char="§"/>
                <a:tabLst>
                  <a:tab pos="541338" algn="l"/>
                </a:tabLst>
              </a:pPr>
              <a:r>
                <a:rPr lang="it-IT" sz="1400" b="1" dirty="0">
                  <a:solidFill>
                    <a:srgbClr val="002060"/>
                  </a:solidFill>
                  <a:latin typeface="Arial Rounded MT Bold" panose="020F0704030504030204" pitchFamily="34" charset="0"/>
                </a:rPr>
                <a:t>    8 	in housing protetto</a:t>
              </a:r>
            </a:p>
            <a:p>
              <a:pPr marL="182563" indent="-182563">
                <a:buFont typeface="Wingdings" panose="05000000000000000000" pitchFamily="2" charset="2"/>
                <a:buChar char="§"/>
                <a:tabLst>
                  <a:tab pos="541338" algn="l"/>
                </a:tabLst>
              </a:pPr>
              <a:r>
                <a:rPr lang="it-IT" sz="1400" b="1" dirty="0">
                  <a:solidFill>
                    <a:srgbClr val="002060"/>
                  </a:solidFill>
                  <a:latin typeface="Arial Rounded MT Bold" panose="020F0704030504030204" pitchFamily="34" charset="0"/>
                </a:rPr>
                <a:t>  28 	sostegno educativo</a:t>
              </a:r>
            </a:p>
            <a:p>
              <a:pPr marL="182563" indent="-182563">
                <a:spcAft>
                  <a:spcPts val="100"/>
                </a:spcAft>
                <a:buFont typeface="Wingdings" panose="05000000000000000000" pitchFamily="2" charset="2"/>
                <a:buChar char="§"/>
                <a:tabLst>
                  <a:tab pos="541338" algn="l"/>
                </a:tabLst>
              </a:pPr>
              <a:r>
                <a:rPr lang="it-IT" sz="1400" b="1" dirty="0">
                  <a:solidFill>
                    <a:srgbClr val="002060"/>
                  </a:solidFill>
                  <a:latin typeface="Arial Rounded MT Bold" panose="020F0704030504030204" pitchFamily="34" charset="0"/>
                </a:rPr>
                <a:t>  10 	sostegno assistenziale </a:t>
              </a:r>
            </a:p>
            <a:p>
              <a:pPr marL="182563" indent="-182563">
                <a:spcAft>
                  <a:spcPts val="100"/>
                </a:spcAft>
                <a:buFont typeface="Wingdings" panose="05000000000000000000" pitchFamily="2" charset="2"/>
                <a:buChar char="§"/>
                <a:tabLst>
                  <a:tab pos="541338" algn="l"/>
                </a:tabLst>
              </a:pPr>
              <a:r>
                <a:rPr lang="it-IT" sz="1400" b="1" dirty="0">
                  <a:solidFill>
                    <a:srgbClr val="002060"/>
                  </a:solidFill>
                  <a:latin typeface="Arial Rounded MT Bold" panose="020F0704030504030204" pitchFamily="34" charset="0"/>
                </a:rPr>
                <a:t>    1 	con ESP</a:t>
              </a:r>
            </a:p>
            <a:p>
              <a:pPr marL="182563" indent="-182563">
                <a:spcAft>
                  <a:spcPts val="100"/>
                </a:spcAft>
                <a:buFont typeface="Wingdings" panose="05000000000000000000" pitchFamily="2" charset="2"/>
                <a:buChar char="§"/>
                <a:tabLst>
                  <a:tab pos="541338" algn="l"/>
                </a:tabLst>
              </a:pPr>
              <a:r>
                <a:rPr kumimoji="0" lang="it-IT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 Rounded MT Bold" panose="020F0704030504030204" pitchFamily="34" charset="0"/>
                  <a:ea typeface="Microsoft YaHei"/>
                  <a:cs typeface="+mn-cs"/>
                </a:rPr>
                <a:t>165 in attività laboratoriali e 	territoriali</a:t>
              </a:r>
              <a:endParaRPr lang="it-IT" sz="1400" b="1" dirty="0">
                <a:solidFill>
                  <a:srgbClr val="002060"/>
                </a:solidFill>
                <a:latin typeface="Arial Rounded MT Bold" panose="020F0704030504030204" pitchFamily="34" charset="0"/>
              </a:endParaRPr>
            </a:p>
            <a:p>
              <a:pPr marL="182563" indent="-182563">
                <a:spcAft>
                  <a:spcPts val="100"/>
                </a:spcAft>
                <a:buFont typeface="Wingdings" panose="05000000000000000000" pitchFamily="2" charset="2"/>
                <a:buChar char="§"/>
                <a:tabLst>
                  <a:tab pos="541338" algn="l"/>
                </a:tabLst>
              </a:pPr>
              <a:r>
                <a:rPr lang="it-IT" sz="1400" b="1" dirty="0">
                  <a:solidFill>
                    <a:srgbClr val="002060"/>
                  </a:solidFill>
                  <a:latin typeface="Arial Rounded MT Bold" panose="020F0704030504030204" pitchFamily="34" charset="0"/>
                </a:rPr>
                <a:t>  88 	attivazioni della comunità</a:t>
              </a:r>
            </a:p>
            <a:p>
              <a:pPr marL="182563" indent="-182563">
                <a:spcAft>
                  <a:spcPts val="100"/>
                </a:spcAft>
                <a:buFont typeface="Wingdings" panose="05000000000000000000" pitchFamily="2" charset="2"/>
                <a:buChar char="§"/>
                <a:tabLst>
                  <a:tab pos="541338" algn="l"/>
                </a:tabLst>
              </a:pPr>
              <a:r>
                <a:rPr lang="it-IT" sz="1400" b="1" dirty="0">
                  <a:solidFill>
                    <a:srgbClr val="002060"/>
                  </a:solidFill>
                  <a:latin typeface="Arial Rounded MT Bold" panose="020F0704030504030204" pitchFamily="34" charset="0"/>
                </a:rPr>
                <a:t>    9 	counseling familiare </a:t>
              </a:r>
            </a:p>
            <a:p>
              <a:pPr lvl="1">
                <a:spcAft>
                  <a:spcPts val="100"/>
                </a:spcAft>
                <a:tabLst>
                  <a:tab pos="541338" algn="l"/>
                </a:tabLst>
              </a:pPr>
              <a:r>
                <a:rPr lang="it-IT" sz="1400" b="1" dirty="0">
                  <a:solidFill>
                    <a:srgbClr val="002060"/>
                  </a:solidFill>
                  <a:latin typeface="Arial Rounded MT Bold" panose="020F0704030504030204" pitchFamily="34" charset="0"/>
                </a:rPr>
                <a:t>	di gruppo</a:t>
              </a:r>
            </a:p>
            <a:p>
              <a:pPr marL="182563" indent="-182563">
                <a:spcAft>
                  <a:spcPts val="100"/>
                </a:spcAft>
                <a:buFont typeface="Wingdings" panose="05000000000000000000" pitchFamily="2" charset="2"/>
                <a:buChar char="§"/>
                <a:tabLst>
                  <a:tab pos="541338" algn="l"/>
                </a:tabLst>
              </a:pPr>
              <a:r>
                <a:rPr lang="it-IT" sz="1400" b="1" dirty="0">
                  <a:solidFill>
                    <a:srgbClr val="002060"/>
                  </a:solidFill>
                  <a:latin typeface="Arial Rounded MT Bold" panose="020F0704030504030204" pitchFamily="34" charset="0"/>
                </a:rPr>
                <a:t>    1 	counseling familiare individuale</a:t>
              </a:r>
            </a:p>
            <a:p>
              <a:pPr marL="182563" indent="-182563">
                <a:spcAft>
                  <a:spcPts val="100"/>
                </a:spcAft>
                <a:buFont typeface="Wingdings" panose="05000000000000000000" pitchFamily="2" charset="2"/>
                <a:buChar char="§"/>
                <a:tabLst>
                  <a:tab pos="541338" algn="l"/>
                </a:tabLst>
              </a:pPr>
              <a:r>
                <a:rPr lang="it-IT" sz="1400" b="1" dirty="0">
                  <a:solidFill>
                    <a:srgbClr val="002060"/>
                  </a:solidFill>
                  <a:latin typeface="Arial Rounded MT Bold" panose="020F0704030504030204" pitchFamily="34" charset="0"/>
                </a:rPr>
                <a:t>   3 	counseling individuale</a:t>
              </a:r>
            </a:p>
          </p:txBody>
        </p:sp>
        <p:sp>
          <p:nvSpPr>
            <p:cNvPr id="10" name="CasellaDiTesto 9">
              <a:extLst>
                <a:ext uri="{FF2B5EF4-FFF2-40B4-BE49-F238E27FC236}">
                  <a16:creationId xmlns:a16="http://schemas.microsoft.com/office/drawing/2014/main" id="{72F0986D-04F1-DED8-B3DB-4272AFBC074A}"/>
                </a:ext>
              </a:extLst>
            </p:cNvPr>
            <p:cNvSpPr txBox="1"/>
            <p:nvPr/>
          </p:nvSpPr>
          <p:spPr>
            <a:xfrm>
              <a:off x="5209484" y="3442712"/>
              <a:ext cx="3532716" cy="2062103"/>
            </a:xfrm>
            <a:prstGeom prst="rect">
              <a:avLst/>
            </a:prstGeom>
            <a:noFill/>
            <a:ln>
              <a:solidFill>
                <a:srgbClr val="C00000"/>
              </a:solidFill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it-IT" sz="1600" b="1" dirty="0">
                  <a:solidFill>
                    <a:schemeClr val="bg1"/>
                  </a:solidFill>
                  <a:highlight>
                    <a:srgbClr val="000080"/>
                  </a:highlight>
                  <a:latin typeface="Arial Rounded MT Bold" panose="020F0704030504030204" pitchFamily="34" charset="0"/>
                </a:rPr>
                <a:t> Azione LAVORO   </a:t>
              </a:r>
            </a:p>
            <a:p>
              <a:pPr marL="182563" indent="-182563">
                <a:buFont typeface="Wingdings" panose="05000000000000000000" pitchFamily="2" charset="2"/>
                <a:buChar char="§"/>
                <a:tabLst>
                  <a:tab pos="449263" algn="l"/>
                </a:tabLst>
              </a:pPr>
              <a:r>
                <a:rPr lang="it-IT" sz="1400" b="1" dirty="0">
                  <a:solidFill>
                    <a:srgbClr val="002060"/>
                  </a:solidFill>
                  <a:latin typeface="Arial Rounded MT Bold" panose="020F0704030504030204" pitchFamily="34" charset="0"/>
                </a:rPr>
                <a:t>11 orientamento e bilancio 	competenze</a:t>
              </a:r>
            </a:p>
            <a:p>
              <a:pPr marL="182563" indent="-182563">
                <a:buFont typeface="Wingdings" panose="05000000000000000000" pitchFamily="2" charset="2"/>
                <a:buChar char="§"/>
                <a:tabLst>
                  <a:tab pos="449263" algn="l"/>
                </a:tabLst>
              </a:pPr>
              <a:r>
                <a:rPr lang="it-IT" sz="1400" b="1" dirty="0">
                  <a:solidFill>
                    <a:srgbClr val="002060"/>
                  </a:solidFill>
                  <a:latin typeface="Arial Rounded MT Bold" panose="020F0704030504030204" pitchFamily="34" charset="0"/>
                </a:rPr>
                <a:t>13 social skills training</a:t>
              </a:r>
            </a:p>
            <a:p>
              <a:pPr marL="182563" indent="-182563">
                <a:buFont typeface="Wingdings" panose="05000000000000000000" pitchFamily="2" charset="2"/>
                <a:buChar char="§"/>
                <a:tabLst>
                  <a:tab pos="449263" algn="l"/>
                </a:tabLst>
              </a:pPr>
              <a:r>
                <a:rPr lang="it-IT" sz="1400" b="1" dirty="0">
                  <a:solidFill>
                    <a:srgbClr val="002060"/>
                  </a:solidFill>
                  <a:latin typeface="Arial Rounded MT Bold" panose="020F0704030504030204" pitchFamily="34" charset="0"/>
                </a:rPr>
                <a:t>11 attivazione percorsi formativi</a:t>
              </a:r>
            </a:p>
            <a:p>
              <a:pPr marL="182563" indent="-182563">
                <a:buFont typeface="Wingdings" panose="05000000000000000000" pitchFamily="2" charset="2"/>
                <a:buChar char="§"/>
                <a:tabLst>
                  <a:tab pos="449263" algn="l"/>
                </a:tabLst>
              </a:pPr>
              <a:r>
                <a:rPr lang="it-IT" sz="1400" b="1" dirty="0">
                  <a:solidFill>
                    <a:srgbClr val="002060"/>
                  </a:solidFill>
                  <a:latin typeface="Arial Rounded MT Bold" panose="020F0704030504030204" pitchFamily="34" charset="0"/>
                </a:rPr>
                <a:t>  0 esperienze finalizzate 	all’inserimento lavorativo</a:t>
              </a:r>
            </a:p>
            <a:p>
              <a:pPr marL="182563" indent="-182563">
                <a:buFont typeface="Wingdings" panose="05000000000000000000" pitchFamily="2" charset="2"/>
                <a:buChar char="§"/>
                <a:tabLst>
                  <a:tab pos="449263" algn="l"/>
                </a:tabLst>
              </a:pPr>
              <a:r>
                <a:rPr lang="it-IT" sz="1400" b="1" dirty="0">
                  <a:solidFill>
                    <a:srgbClr val="002060"/>
                  </a:solidFill>
                  <a:latin typeface="Arial Rounded MT Bold" panose="020F0704030504030204" pitchFamily="34" charset="0"/>
                </a:rPr>
                <a:t>  0	supporto mantenimento posto di 	lavoro</a:t>
              </a:r>
            </a:p>
          </p:txBody>
        </p:sp>
        <p:sp>
          <p:nvSpPr>
            <p:cNvPr id="11" name="CasellaDiTesto 10">
              <a:extLst>
                <a:ext uri="{FF2B5EF4-FFF2-40B4-BE49-F238E27FC236}">
                  <a16:creationId xmlns:a16="http://schemas.microsoft.com/office/drawing/2014/main" id="{65C23682-0FE9-0CD5-7D5C-0987FEA97806}"/>
                </a:ext>
              </a:extLst>
            </p:cNvPr>
            <p:cNvSpPr txBox="1"/>
            <p:nvPr/>
          </p:nvSpPr>
          <p:spPr>
            <a:xfrm>
              <a:off x="5209484" y="5528901"/>
              <a:ext cx="3532716" cy="984885"/>
            </a:xfrm>
            <a:prstGeom prst="rect">
              <a:avLst/>
            </a:prstGeom>
            <a:noFill/>
            <a:ln>
              <a:solidFill>
                <a:srgbClr val="C00000"/>
              </a:solidFill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it-IT" sz="1600" b="1" dirty="0">
                  <a:solidFill>
                    <a:schemeClr val="bg1"/>
                  </a:solidFill>
                  <a:highlight>
                    <a:srgbClr val="000080"/>
                  </a:highlight>
                  <a:latin typeface="Arial Rounded MT Bold" panose="020F0704030504030204" pitchFamily="34" charset="0"/>
                </a:rPr>
                <a:t>Azione CARCERE/REMS</a:t>
              </a:r>
            </a:p>
            <a:p>
              <a:pPr marL="182563" indent="-182563">
                <a:buFont typeface="Wingdings" panose="05000000000000000000" pitchFamily="2" charset="2"/>
                <a:buChar char="§"/>
                <a:tabLst>
                  <a:tab pos="449263" algn="l"/>
                </a:tabLst>
              </a:pPr>
              <a:r>
                <a:rPr lang="it-IT" sz="1400" b="1" dirty="0">
                  <a:solidFill>
                    <a:srgbClr val="002060"/>
                  </a:solidFill>
                  <a:latin typeface="Arial Rounded MT Bold" panose="020F0704030504030204" pitchFamily="34" charset="0"/>
                </a:rPr>
                <a:t>11 	reinserimento territoriale e 	sociale</a:t>
              </a:r>
            </a:p>
            <a:p>
              <a:pPr marL="182563" indent="-182563">
                <a:buFont typeface="Wingdings" panose="05000000000000000000" pitchFamily="2" charset="2"/>
                <a:buChar char="§"/>
                <a:tabLst>
                  <a:tab pos="449263" algn="l"/>
                </a:tabLst>
              </a:pPr>
              <a:r>
                <a:rPr lang="it-IT" sz="1400" b="1" dirty="0">
                  <a:solidFill>
                    <a:srgbClr val="002060"/>
                  </a:solidFill>
                  <a:latin typeface="Arial Rounded MT Bold" panose="020F0704030504030204" pitchFamily="34" charset="0"/>
                </a:rPr>
                <a:t>  9 	centro diurno esterno</a:t>
              </a:r>
              <a:endParaRPr lang="it-IT" sz="1400" b="1" dirty="0">
                <a:solidFill>
                  <a:srgbClr val="C00000"/>
                </a:solidFill>
                <a:latin typeface="Arial Rounded MT Bold" panose="020F0704030504030204" pitchFamily="34" charset="0"/>
              </a:endParaRPr>
            </a:p>
          </p:txBody>
        </p:sp>
        <p:sp>
          <p:nvSpPr>
            <p:cNvPr id="9" name="CasellaDiTesto 8">
              <a:extLst>
                <a:ext uri="{FF2B5EF4-FFF2-40B4-BE49-F238E27FC236}">
                  <a16:creationId xmlns:a16="http://schemas.microsoft.com/office/drawing/2014/main" id="{0DF0476F-2162-C3CE-0CBF-2F7E206998D8}"/>
                </a:ext>
              </a:extLst>
            </p:cNvPr>
            <p:cNvSpPr txBox="1"/>
            <p:nvPr/>
          </p:nvSpPr>
          <p:spPr>
            <a:xfrm>
              <a:off x="1541400" y="2957490"/>
              <a:ext cx="7200800" cy="369332"/>
            </a:xfrm>
            <a:prstGeom prst="rect">
              <a:avLst/>
            </a:prstGeom>
            <a:noFill/>
            <a:ln>
              <a:solidFill>
                <a:srgbClr val="C0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it-IT" b="1" dirty="0">
                  <a:solidFill>
                    <a:srgbClr val="C00000"/>
                  </a:solidFill>
                  <a:latin typeface="Arial Rounded MT Bold" panose="020F0704030504030204" pitchFamily="34" charset="0"/>
                </a:rPr>
                <a:t>Budget di Salute attivati</a:t>
              </a:r>
            </a:p>
          </p:txBody>
        </p:sp>
      </p:grpSp>
      <p:pic>
        <p:nvPicPr>
          <p:cNvPr id="3" name="Picture 2" descr="Anteprima immagine">
            <a:extLst>
              <a:ext uri="{FF2B5EF4-FFF2-40B4-BE49-F238E27FC236}">
                <a16:creationId xmlns:a16="http://schemas.microsoft.com/office/drawing/2014/main" id="{553F38F3-7B49-8682-FDD8-AB624384C5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1339" y="6381328"/>
            <a:ext cx="3862662" cy="495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79036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13044FAD-525A-A1B4-F0B8-984DAB26CA84}"/>
              </a:ext>
            </a:extLst>
          </p:cNvPr>
          <p:cNvSpPr txBox="1"/>
          <p:nvPr/>
        </p:nvSpPr>
        <p:spPr>
          <a:xfrm>
            <a:off x="1547664" y="1238667"/>
            <a:ext cx="7200800" cy="2646878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b="1" dirty="0">
                <a:solidFill>
                  <a:srgbClr val="C00000"/>
                </a:solidFill>
                <a:latin typeface="Arial Rounded MT Bold" panose="020F0704030504030204" pitchFamily="34" charset="0"/>
              </a:rPr>
              <a:t>ACCOGLIMI PLUS</a:t>
            </a:r>
          </a:p>
          <a:p>
            <a:pPr algn="ctr"/>
            <a:endParaRPr lang="it-IT" b="1" dirty="0">
              <a:solidFill>
                <a:srgbClr val="C00000"/>
              </a:solidFill>
              <a:latin typeface="Arial Rounded MT Bold" panose="020F07040305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it-IT" sz="16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387 partecipanti,  di cui:</a:t>
            </a:r>
          </a:p>
          <a:p>
            <a:pPr marL="742950" lvl="1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it-IT" sz="16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260 minori in percentuale uguale maschi e femmine;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sz="16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127 maggiori di 18 anni, in percentuale maggiore femmine</a:t>
            </a:r>
          </a:p>
          <a:p>
            <a:pPr lvl="1"/>
            <a:endParaRPr lang="it-IT" sz="160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marL="0" lvl="1"/>
            <a:r>
              <a:rPr lang="it-IT" sz="14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G</a:t>
            </a:r>
            <a:r>
              <a:rPr lang="it-IT" sz="14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iovani, adolescenti e genitori che si sono rivolti prevalentemente ai servizi di ascolto e orientamento tramite la linea telefonica o presso le scuole superiori, e che sono stati coinvolti in attività di prevenzione e sensibilizzazione sui temi della Salute Mentale</a:t>
            </a:r>
            <a:endParaRPr lang="it-IT" sz="160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C33406D7-9899-FDD9-DEA1-441A635CA3CD}"/>
              </a:ext>
            </a:extLst>
          </p:cNvPr>
          <p:cNvSpPr txBox="1"/>
          <p:nvPr/>
        </p:nvSpPr>
        <p:spPr>
          <a:xfrm>
            <a:off x="1547664" y="4005064"/>
            <a:ext cx="7200800" cy="129266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b="1" dirty="0">
                <a:solidFill>
                  <a:srgbClr val="C00000"/>
                </a:solidFill>
                <a:latin typeface="Arial Rounded MT Bold" panose="020F0704030504030204" pitchFamily="34" charset="0"/>
              </a:rPr>
              <a:t>ARTE DEL POSSIBILE</a:t>
            </a:r>
          </a:p>
          <a:p>
            <a:pPr algn="ctr"/>
            <a:endParaRPr lang="it-IT" b="1" dirty="0">
              <a:solidFill>
                <a:srgbClr val="C00000"/>
              </a:solidFill>
              <a:latin typeface="Arial Rounded MT Bold" panose="020F0704030504030204" pitchFamily="34" charset="0"/>
            </a:endParaRPr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it-IT" sz="16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31 partecipanti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it-IT" sz="16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7 tirocini lavorativi avviati</a:t>
            </a:r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0BCE6AB2-614C-C61D-C18B-3A9F8D25FB9F}"/>
              </a:ext>
            </a:extLst>
          </p:cNvPr>
          <p:cNvSpPr/>
          <p:nvPr/>
        </p:nvSpPr>
        <p:spPr>
          <a:xfrm>
            <a:off x="1542184" y="187151"/>
            <a:ext cx="720001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000" b="1" dirty="0">
                <a:solidFill>
                  <a:srgbClr val="C00000"/>
                </a:solidFill>
                <a:latin typeface="Arial Rounded MT Bold" panose="020F0704030504030204" pitchFamily="34" charset="0"/>
              </a:rPr>
              <a:t>PROGETTI </a:t>
            </a:r>
            <a:r>
              <a:rPr lang="it-IT" sz="2000" b="1" i="1" dirty="0">
                <a:solidFill>
                  <a:srgbClr val="C00000"/>
                </a:solidFill>
                <a:latin typeface="Arial Rounded MT Bold" panose="020F0704030504030204" pitchFamily="34" charset="0"/>
              </a:rPr>
              <a:t>Vivere in Salute Mentale</a:t>
            </a:r>
            <a:endParaRPr lang="it-IT" sz="2000" dirty="0"/>
          </a:p>
          <a:p>
            <a:pPr algn="ctr"/>
            <a:r>
              <a:rPr lang="it-IT" sz="2000" b="1" dirty="0">
                <a:solidFill>
                  <a:srgbClr val="CC0000"/>
                </a:solidFill>
                <a:latin typeface="Arial Rounded MT Bold" panose="020F0704030504030204" pitchFamily="34" charset="0"/>
              </a:rPr>
              <a:t>Analisi dati</a:t>
            </a:r>
          </a:p>
        </p:txBody>
      </p:sp>
      <p:pic>
        <p:nvPicPr>
          <p:cNvPr id="2" name="Picture 2" descr="Anteprima immagine">
            <a:extLst>
              <a:ext uri="{FF2B5EF4-FFF2-40B4-BE49-F238E27FC236}">
                <a16:creationId xmlns:a16="http://schemas.microsoft.com/office/drawing/2014/main" id="{355EE648-C474-B2E9-9658-6AB7B398B2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1339" y="6381328"/>
            <a:ext cx="3862662" cy="495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580353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i Office">
  <a:themeElements>
    <a:clrScheme name="Tema di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i Office">
      <a:majorFont>
        <a:latin typeface="Times New Roman"/>
        <a:ea typeface="Microsoft YaHei"/>
        <a:cs typeface=""/>
      </a:majorFont>
      <a:minorFont>
        <a:latin typeface="Frutiger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altLang="it-IT" sz="1800" b="0" i="0" u="none" strike="noStrike" cap="none" normalizeH="0" baseline="0" smtClean="0">
            <a:ln>
              <a:noFill/>
            </a:ln>
            <a:effectLst/>
            <a:latin typeface="Arial" charset="0"/>
            <a:ea typeface="Microsoft YaHei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altLang="it-IT" sz="1800" b="0" i="0" u="none" strike="noStrike" cap="none" normalizeH="0" baseline="0" smtClean="0">
            <a:ln>
              <a:noFill/>
            </a:ln>
            <a:effectLst/>
            <a:latin typeface="Arial" charset="0"/>
            <a:ea typeface="Microsoft YaHei" charset="-122"/>
          </a:defRPr>
        </a:defPPr>
      </a:lstStyle>
    </a:lnDef>
  </a:objectDefaults>
  <a:extraClrSchemeLst>
    <a:extraClrScheme>
      <a:clrScheme name="Tema di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i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4390</TotalTime>
  <Words>1914</Words>
  <Application>Microsoft Office PowerPoint</Application>
  <PresentationFormat>Presentazione su schermo (4:3)</PresentationFormat>
  <Paragraphs>313</Paragraphs>
  <Slides>17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11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17</vt:i4>
      </vt:variant>
    </vt:vector>
  </HeadingPairs>
  <TitlesOfParts>
    <vt:vector size="30" baseType="lpstr">
      <vt:lpstr>Microsoft YaHei</vt:lpstr>
      <vt:lpstr>Arial</vt:lpstr>
      <vt:lpstr>Arial Rounded MT Bold</vt:lpstr>
      <vt:lpstr>Arial Unicode MS</vt:lpstr>
      <vt:lpstr>Calibri</vt:lpstr>
      <vt:lpstr>Frutiger</vt:lpstr>
      <vt:lpstr>Lato</vt:lpstr>
      <vt:lpstr>Milano</vt:lpstr>
      <vt:lpstr>Times</vt:lpstr>
      <vt:lpstr>Times New Roman</vt:lpstr>
      <vt:lpstr>Wingdings</vt:lpstr>
      <vt:lpstr>Tema di Office</vt:lpstr>
      <vt:lpstr>1_Tema di Office</vt:lpstr>
      <vt:lpstr>Presentazione standard di PowerPoint</vt:lpstr>
      <vt:lpstr>COPROGETTAZIONE SALUTE MENTALE  PON METRO PLUS E CITTA’ MEDIE SUD 2021-2027 </vt:lpstr>
      <vt:lpstr>AREE D’INTERVENTO E OBIETTIVI DELLA COPROGETTAZIONE</vt:lpstr>
      <vt:lpstr>INTERVENTI E PROGETTI  Vivere in Salute Mentale</vt:lpstr>
      <vt:lpstr>AVANZAMENTO al  31.12.2024  PROGETTI Vivere in Salute Mentale</vt:lpstr>
      <vt:lpstr>R3 – Insieme per la recovery”</vt:lpstr>
      <vt:lpstr>Presentazione standard di PowerPoint</vt:lpstr>
      <vt:lpstr>Presentazione standard di PowerPoint</vt:lpstr>
      <vt:lpstr>Presentazione standard di PowerPoint</vt:lpstr>
      <vt:lpstr>AccogliMI Plus: Prevenzione, Inclusione e Lotta allo Stigma</vt:lpstr>
      <vt:lpstr> L’arte del possibile</vt:lpstr>
      <vt:lpstr>AVANZAMENTO al  31.12.2024  PROGETTO In Itinere</vt:lpstr>
      <vt:lpstr>AVANZAMENTO al  31.12.2024  PROGETTO In Itinere</vt:lpstr>
      <vt:lpstr> In itinere - Sconfinati</vt:lpstr>
      <vt:lpstr>Presentazione standard di PowerPoint</vt:lpstr>
      <vt:lpstr>Presentazione standard di PowerPoint</vt:lpstr>
      <vt:lpstr>SALUTE MENTALE ATTIVITA' ANNO 2024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Leonardo Calzeroni</dc:creator>
  <cp:lastModifiedBy>Mauro Valenti</cp:lastModifiedBy>
  <cp:revision>253</cp:revision>
  <cp:lastPrinted>2024-09-03T08:33:09Z</cp:lastPrinted>
  <dcterms:created xsi:type="dcterms:W3CDTF">2020-03-24T15:25:46Z</dcterms:created>
  <dcterms:modified xsi:type="dcterms:W3CDTF">2025-01-31T15:38:47Z</dcterms:modified>
</cp:coreProperties>
</file>